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jpg" ContentType="image/jpeg"/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s/slide10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7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5.xml" ContentType="application/vnd.openxmlformats-officedocument.presentationml.slideLayout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s/slide8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6.xml" ContentType="application/vnd.openxmlformats-officedocument.presentationml.slideLayout+xml"/>
  <Override PartName="/ppt/charts/chart3.xml" ContentType="application/vnd.openxmlformats-officedocument.drawingml.chart+xml"/>
  <Override PartName="/ppt/slides/slide3.xml" ContentType="application/vnd.openxmlformats-officedocument.presentationml.slide+xml"/>
  <Override PartName="/ppt/charts/chart2.xml" ContentType="application/vnd.openxmlformats-officedocument.drawingml.chart+xml"/>
  <Override PartName="/ppt/slides/slide4.xml" ContentType="application/vnd.openxmlformats-officedocument.presentationml.slide+xml"/>
  <Override PartName="/ppt/charts/chart1.xml" ContentType="application/vnd.openxmlformats-officedocument.drawingml.chart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12192000"/>
  <p:defaultTextStyle>
    <a:lvl1pPr marL="0" lvl="0" algn="l" defTabSz="914400">
      <a:defRPr sz="1800">
        <a:solidFill>
          <a:schemeClr val="tx1"/>
        </a:solidFill>
        <a:latin typeface="等线"/>
        <a:ea typeface="等线"/>
      </a:defRPr>
    </a:lvl1pPr>
    <a:lvl2pPr marL="457200" lvl="1" algn="l" defTabSz="914400">
      <a:defRPr sz="1800">
        <a:solidFill>
          <a:schemeClr val="tx1"/>
        </a:solidFill>
        <a:latin typeface="等线"/>
        <a:ea typeface="等线"/>
      </a:defRPr>
    </a:lvl2pPr>
    <a:lvl3pPr marL="914400" lvl="2" algn="l" defTabSz="914400">
      <a:defRPr sz="1800">
        <a:solidFill>
          <a:schemeClr val="tx1"/>
        </a:solidFill>
        <a:latin typeface="等线"/>
        <a:ea typeface="等线"/>
      </a:defRPr>
    </a:lvl3pPr>
    <a:lvl4pPr marL="1371600" lvl="3" algn="l" defTabSz="914400">
      <a:defRPr sz="1800">
        <a:solidFill>
          <a:schemeClr val="tx1"/>
        </a:solidFill>
        <a:latin typeface="等线"/>
        <a:ea typeface="等线"/>
      </a:defRPr>
    </a:lvl4pPr>
    <a:lvl5pPr marL="1828800" lvl="4" algn="l" defTabSz="914400">
      <a:defRPr sz="1800">
        <a:solidFill>
          <a:schemeClr val="tx1"/>
        </a:solidFill>
        <a:latin typeface="等线"/>
        <a:ea typeface="等线"/>
      </a:defRPr>
    </a:lvl5pPr>
    <a:lvl6pPr marL="2286000" lvl="5" algn="l" defTabSz="914400">
      <a:defRPr sz="1800">
        <a:solidFill>
          <a:schemeClr val="tx1"/>
        </a:solidFill>
        <a:latin typeface="等线"/>
        <a:ea typeface="等线"/>
      </a:defRPr>
    </a:lvl6pPr>
    <a:lvl7pPr marL="2743200" lvl="6" algn="l" defTabSz="914400">
      <a:defRPr sz="1800">
        <a:solidFill>
          <a:schemeClr val="tx1"/>
        </a:solidFill>
        <a:latin typeface="等线"/>
        <a:ea typeface="等线"/>
      </a:defRPr>
    </a:lvl7pPr>
    <a:lvl8pPr marL="3200400" lvl="7" algn="l" defTabSz="914400">
      <a:defRPr sz="1800">
        <a:solidFill>
          <a:schemeClr val="tx1"/>
        </a:solidFill>
        <a:latin typeface="等线"/>
        <a:ea typeface="等线"/>
      </a:defRPr>
    </a:lvl8pPr>
    <a:lvl9pPr marL="3657600" lvl="8" algn="l" defTabSz="914400">
      <a:defRPr sz="1800">
        <a:solidFill>
          <a:schemeClr val="tx1"/>
        </a:solidFill>
        <a:latin typeface="等线"/>
        <a:ea typeface="等线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presProps" Target="presProps.xml" /><Relationship Id="rId19" Type="http://schemas.openxmlformats.org/officeDocument/2006/relationships/tableStyles" Target="tableStyles.xml" /><Relationship Id="rId20" Type="http://schemas.openxmlformats.org/officeDocument/2006/relationships/viewProps" Target="viewProps.xml" 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 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 /></Relationships>
</file>

<file path=ppt/charts/_rels/chart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.xlsx"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mc="http://schemas.openxmlformats.org/markup-compatibility/2006" xmlns:c14="http://schemas.microsoft.com/office/drawing/2007/8/2/chart">
  <c:date1904 val="0"/>
  <c:lang val="zh-CN"/>
  <c:roundedCorners val="0"/>
  <mc:AlternateContent>
    <mc:Choice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 bwMode="auto">
            <a:prstGeom prst="rect">
              <a:avLst/>
            </a:prstGeom>
            <a:solidFill>
              <a:srgbClr val="049A78"/>
            </a:solidFill>
            <a:ln w="19050">
              <a:noFill/>
            </a:ln>
          </c:spPr>
          <c:explosion val="0"/>
          <c:dPt>
            <c:idx val="0"/>
            <c:bubble3D val="0"/>
            <c:spPr bwMode="auto">
              <a:prstGeom prst="rect">
                <a:avLst/>
              </a:prstGeom>
              <a:solidFill>
                <a:srgbClr val="049A78"/>
              </a:solidFill>
              <a:ln w="19050">
                <a:noFill/>
              </a:ln>
            </c:spPr>
          </c:dPt>
          <c:dPt>
            <c:idx val="1"/>
            <c:bubble3D val="0"/>
            <c:spPr bwMode="auto">
              <a:prstGeom prst="rect">
                <a:avLst/>
              </a:prstGeom>
              <a:solidFill>
                <a:srgbClr val="E5E5E5"/>
              </a:solidFill>
              <a:ln w="19050">
                <a:noFill/>
              </a:ln>
            </c:spPr>
          </c:dPt>
          <c:dPt>
            <c:idx val="2"/>
            <c:bubble3D val="0"/>
            <c:spPr bwMode="auto">
              <a:prstGeom prst="rect">
                <a:avLst/>
              </a:prstGeom>
              <a:solidFill>
                <a:srgbClr val="049A78"/>
              </a:solidFill>
              <a:ln w="19050">
                <a:noFill/>
              </a:ln>
            </c:spPr>
          </c:dPt>
          <c:dPt>
            <c:idx val="3"/>
            <c:bubble3D val="0"/>
            <c:spPr bwMode="auto">
              <a:prstGeom prst="rect">
                <a:avLst/>
              </a:prstGeom>
              <a:solidFill>
                <a:srgbClr val="049A78"/>
              </a:solidFill>
              <a:ln w="19050">
                <a:noFill/>
              </a:ln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30</c:v>
                </c:pt>
              </c:numCache>
            </c:numRef>
          </c:val>
        </c:ser>
        <c:dLbls>
          <c:showBubbleSize val="0"/>
          <c:showCatName val="0"/>
          <c:showLeaderLines val="1"/>
          <c:showLegendKey val="0"/>
          <c:showPercent val="0"/>
          <c:showSerName val="0"/>
          <c:showVal val="0"/>
        </c:dLbls>
        <c:firstSliceAng val="0"/>
        <c:holeSize val="75"/>
      </c:doughnutChart>
      <c:spPr bwMode="auto">
        <a:prstGeom prst="rect">
          <a:avLst/>
        </a:prstGeom>
        <a:noFill/>
        <a:ln>
          <a:noFill/>
        </a:ln>
      </c:spPr>
    </c:plotArea>
    <c:plotVisOnly val="1"/>
    <c:dispBlanksAs val="gap"/>
    <c:showDLblsOverMax val="0"/>
  </c:chart>
  <c:spPr bwMode="auto">
    <a:xfrm>
      <a:off x="184926" y="1500669"/>
      <a:ext cx="4406441" cy="2937629"/>
    </a:xfrm>
    <a:prstGeom prst="rect">
      <a:avLst/>
    </a:prstGeom>
    <a:noFill/>
    <a:ln>
      <a:noFill/>
    </a:ln>
  </c:spPr>
  <c:txPr>
    <a:bodyPr/>
    <a:lstStyle/>
    <a:p>
      <a:pPr>
        <a:defRPr lang="zh-CN"/>
      </a:pPr>
      <a:endParaRPr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mc="http://schemas.openxmlformats.org/markup-compatibility/2006" xmlns:c14="http://schemas.microsoft.com/office/drawing/2007/8/2/chart">
  <c:date1904 val="0"/>
  <c:lang val="zh-CN"/>
  <c:roundedCorners val="0"/>
  <mc:AlternateContent>
    <mc:Choice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 bwMode="auto">
            <a:prstGeom prst="rect">
              <a:avLst/>
            </a:prstGeom>
            <a:ln w="19050">
              <a:noFill/>
            </a:ln>
          </c:spPr>
          <c:explosion val="0"/>
          <c:dPt>
            <c:idx val="0"/>
            <c:bubble3D val="0"/>
            <c:spPr bwMode="auto">
              <a:prstGeom prst="rect">
                <a:avLst/>
              </a:prstGeom>
              <a:solidFill>
                <a:srgbClr val="85CC35"/>
              </a:solidFill>
              <a:ln w="19050">
                <a:noFill/>
              </a:ln>
            </c:spPr>
          </c:dPt>
          <c:dPt>
            <c:idx val="1"/>
            <c:bubble3D val="0"/>
            <c:spPr bwMode="auto">
              <a:prstGeom prst="rect">
                <a:avLst/>
              </a:prstGeom>
              <a:solidFill>
                <a:srgbClr val="E5E5E5"/>
              </a:solidFill>
              <a:ln w="19050">
                <a:noFill/>
              </a:ln>
            </c:spPr>
          </c:dPt>
          <c:dPt>
            <c:idx val="2"/>
            <c:bubble3D val="0"/>
            <c:spPr bwMode="auto">
              <a:prstGeom prst="rect">
                <a:avLst/>
              </a:prstGeom>
              <a:solidFill>
                <a:schemeClr val="accent3"/>
              </a:solidFill>
              <a:ln w="19050">
                <a:noFill/>
              </a:ln>
            </c:spPr>
          </c:dPt>
          <c:dPt>
            <c:idx val="3"/>
            <c:bubble3D val="0"/>
            <c:spPr bwMode="auto">
              <a:prstGeom prst="rect">
                <a:avLst/>
              </a:prstGeom>
              <a:solidFill>
                <a:schemeClr val="accent4"/>
              </a:solidFill>
              <a:ln w="19050">
                <a:noFill/>
              </a:ln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75</c:v>
                </c:pt>
              </c:numCache>
            </c:numRef>
          </c:val>
        </c:ser>
        <c:dLbls>
          <c:showBubbleSize val="0"/>
          <c:showCatName val="0"/>
          <c:showLeaderLines val="1"/>
          <c:showLegendKey val="0"/>
          <c:showPercent val="0"/>
          <c:showSerName val="0"/>
          <c:showVal val="0"/>
        </c:dLbls>
        <c:firstSliceAng val="0"/>
        <c:holeSize val="75"/>
      </c:doughnutChart>
      <c:spPr bwMode="auto">
        <a:prstGeom prst="rect">
          <a:avLst/>
        </a:prstGeom>
        <a:noFill/>
        <a:ln>
          <a:noFill/>
        </a:ln>
      </c:spPr>
    </c:plotArea>
    <c:plotVisOnly val="1"/>
    <c:dispBlanksAs val="gap"/>
    <c:showDLblsOverMax val="0"/>
  </c:chart>
  <c:spPr bwMode="auto">
    <a:xfrm>
      <a:off x="3892939" y="1484870"/>
      <a:ext cx="4406441" cy="2937629"/>
    </a:xfrm>
    <a:prstGeom prst="rect">
      <a:avLst/>
    </a:prstGeom>
    <a:noFill/>
    <a:ln>
      <a:noFill/>
    </a:ln>
  </c:spPr>
  <c:txPr>
    <a:bodyPr/>
    <a:lstStyle/>
    <a:p>
      <a:pPr>
        <a:defRPr lang="zh-CN"/>
      </a:pPr>
      <a:endParaRPr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mc="http://schemas.openxmlformats.org/markup-compatibility/2006" xmlns:c14="http://schemas.microsoft.com/office/drawing/2007/8/2/chart">
  <c:date1904 val="0"/>
  <c:lang val="zh-CN"/>
  <c:roundedCorners val="0"/>
  <mc:AlternateContent>
    <mc:Choice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 bwMode="auto">
            <a:prstGeom prst="rect">
              <a:avLst/>
            </a:prstGeom>
            <a:ln w="19050">
              <a:noFill/>
              <a:round/>
            </a:ln>
          </c:spPr>
          <c:explosion val="0"/>
          <c:dPt>
            <c:idx val="0"/>
            <c:bubble3D val="0"/>
            <c:spPr bwMode="auto">
              <a:prstGeom prst="rect">
                <a:avLst/>
              </a:prstGeom>
              <a:solidFill>
                <a:srgbClr val="FC9900"/>
              </a:solidFill>
              <a:ln w="19050">
                <a:noFill/>
              </a:ln>
            </c:spPr>
          </c:dPt>
          <c:dPt>
            <c:idx val="1"/>
            <c:bubble3D val="0"/>
            <c:spPr bwMode="auto">
              <a:prstGeom prst="rect">
                <a:avLst/>
              </a:prstGeom>
              <a:solidFill>
                <a:srgbClr val="E5E5E5"/>
              </a:solidFill>
              <a:ln w="19050">
                <a:noFill/>
              </a:ln>
            </c:spPr>
          </c:dPt>
          <c:dPt>
            <c:idx val="2"/>
            <c:bubble3D val="0"/>
            <c:spPr bwMode="auto">
              <a:prstGeom prst="rect">
                <a:avLst/>
              </a:prstGeom>
              <a:solidFill>
                <a:schemeClr val="accent3"/>
              </a:solidFill>
              <a:ln w="19050">
                <a:noFill/>
              </a:ln>
            </c:spPr>
          </c:dPt>
          <c:dPt>
            <c:idx val="3"/>
            <c:bubble3D val="0"/>
            <c:spPr bwMode="auto">
              <a:prstGeom prst="rect">
                <a:avLst/>
              </a:prstGeom>
              <a:solidFill>
                <a:schemeClr val="accent4"/>
              </a:solidFill>
              <a:ln w="19050">
                <a:noFill/>
              </a:ln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使用情况</c:v>
                </c:pt>
                <c:pt idx="1">
                  <c:v>未使用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95</c:v>
                </c:pt>
              </c:numCache>
            </c:numRef>
          </c:val>
        </c:ser>
        <c:dLbls>
          <c:showBubbleSize val="0"/>
          <c:showCatName val="0"/>
          <c:showLeaderLines val="1"/>
          <c:showLegendKey val="0"/>
          <c:showPercent val="0"/>
          <c:showSerName val="0"/>
          <c:showVal val="0"/>
        </c:dLbls>
        <c:firstSliceAng val="0"/>
        <c:holeSize val="75"/>
      </c:doughnutChart>
      <c:spPr bwMode="auto">
        <a:prstGeom prst="rect">
          <a:avLst/>
        </a:prstGeom>
        <a:noFill/>
        <a:ln>
          <a:noFill/>
        </a:ln>
      </c:spPr>
    </c:plotArea>
    <c:plotVisOnly val="1"/>
    <c:dispBlanksAs val="gap"/>
    <c:showDLblsOverMax val="0"/>
  </c:chart>
  <c:spPr bwMode="auto">
    <a:xfrm>
      <a:off x="7647383" y="1500851"/>
      <a:ext cx="4406441" cy="2937629"/>
    </a:xfrm>
    <a:prstGeom prst="rect">
      <a:avLst/>
    </a:prstGeom>
    <a:noFill/>
    <a:ln>
      <a:noFill/>
    </a:ln>
  </c:spPr>
  <c:txPr>
    <a:bodyPr/>
    <a:lstStyle/>
    <a:p>
      <a:pPr>
        <a:defRPr lang="zh-CN"/>
      </a:pPr>
      <a:endParaRPr/>
    </a:p>
  </c:txPr>
  <c:externalData r:id="rId1">
    <c:autoUpdate val="0"/>
  </c:externalData>
</c:chartSpace>
</file>

<file path=ppt/media/image1.jpg>
</file>

<file path=ppt/media/image10.png>
</file>

<file path=ppt/media/image11.wmf>
</file>

<file path=ppt/media/image12.png>
</file>

<file path=ppt/media/image13.png>
</file>

<file path=ppt/media/image2.png>
</file>

<file path=ppt/media/image3.png>
</file>

<file path=ppt/media/image4.wmf>
</file>

<file path=ppt/media/image5.png>
</file>

<file path=ppt/media/image6.wmf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标题幻灯片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等腰三角形 7" hidden="0"/>
          <p:cNvSpPr/>
          <p:nvPr isPhoto="0" userDrawn="0"/>
        </p:nvSpPr>
        <p:spPr bwMode="auto">
          <a:xfrm>
            <a:off x="4449763" y="5073650"/>
            <a:ext cx="1354137" cy="1784350"/>
          </a:xfrm>
          <a:custGeom>
            <a:avLst/>
            <a:gdLst>
              <a:gd name="connsiteX0" fmla="*/ 0 w 2070696"/>
              <a:gd name="connsiteY0" fmla="*/ 1785082 h 1785082"/>
              <a:gd name="connsiteX1" fmla="*/ 1035348 w 2070696"/>
              <a:gd name="connsiteY1" fmla="*/ 0 h 1785082"/>
              <a:gd name="connsiteX2" fmla="*/ 2070696 w 2070696"/>
              <a:gd name="connsiteY2" fmla="*/ 1785082 h 1785082"/>
              <a:gd name="connsiteX3" fmla="*/ 0 w 2070696"/>
              <a:gd name="connsiteY3" fmla="*/ 1785082 h 1785082"/>
              <a:gd name="connsiteX0-1" fmla="*/ 0 w 1478876"/>
              <a:gd name="connsiteY0-2" fmla="*/ 1785082 h 1785082"/>
              <a:gd name="connsiteX1-3" fmla="*/ 1035348 w 1478876"/>
              <a:gd name="connsiteY1-4" fmla="*/ 0 h 1785082"/>
              <a:gd name="connsiteX2-5" fmla="*/ 1478876 w 1478876"/>
              <a:gd name="connsiteY2-6" fmla="*/ 1785082 h 1785082"/>
              <a:gd name="connsiteX3-7" fmla="*/ 0 w 1478876"/>
              <a:gd name="connsiteY3-8" fmla="*/ 1785082 h 1785082"/>
              <a:gd name="connsiteX0-9" fmla="*/ 0 w 1699856"/>
              <a:gd name="connsiteY0-10" fmla="*/ 1785082 h 1785082"/>
              <a:gd name="connsiteX1-11" fmla="*/ 1035348 w 1699856"/>
              <a:gd name="connsiteY1-12" fmla="*/ 0 h 1785082"/>
              <a:gd name="connsiteX2-13" fmla="*/ 1699856 w 1699856"/>
              <a:gd name="connsiteY2-14" fmla="*/ 1785082 h 1785082"/>
              <a:gd name="connsiteX3-15" fmla="*/ 0 w 1699856"/>
              <a:gd name="connsiteY3-16" fmla="*/ 1785082 h 1785082"/>
              <a:gd name="connsiteX0-17" fmla="*/ 0 w 1250276"/>
              <a:gd name="connsiteY0-18" fmla="*/ 1785082 h 1785082"/>
              <a:gd name="connsiteX1-19" fmla="*/ 585768 w 1250276"/>
              <a:gd name="connsiteY1-20" fmla="*/ 0 h 1785082"/>
              <a:gd name="connsiteX2-21" fmla="*/ 1250276 w 1250276"/>
              <a:gd name="connsiteY2-22" fmla="*/ 1785082 h 1785082"/>
              <a:gd name="connsiteX3-23" fmla="*/ 0 w 1250276"/>
              <a:gd name="connsiteY3-24" fmla="*/ 1785082 h 1785082"/>
              <a:gd name="connsiteX0-25" fmla="*/ 0 w 1354416"/>
              <a:gd name="connsiteY0-26" fmla="*/ 1774922 h 1785082"/>
              <a:gd name="connsiteX1-27" fmla="*/ 689908 w 1354416"/>
              <a:gd name="connsiteY1-28" fmla="*/ 0 h 1785082"/>
              <a:gd name="connsiteX2-29" fmla="*/ 1354416 w 1354416"/>
              <a:gd name="connsiteY2-30" fmla="*/ 1785082 h 1785082"/>
              <a:gd name="connsiteX3-31" fmla="*/ 0 w 1354416"/>
              <a:gd name="connsiteY3-32" fmla="*/ 1774922 h 1785082"/>
              <a:gd name="connsiteX0-33" fmla="*/ 0 w 1354416"/>
              <a:gd name="connsiteY0-34" fmla="*/ 1785082 h 1785082"/>
              <a:gd name="connsiteX1-35" fmla="*/ 689908 w 1354416"/>
              <a:gd name="connsiteY1-36" fmla="*/ 0 h 1785082"/>
              <a:gd name="connsiteX2-37" fmla="*/ 1354416 w 1354416"/>
              <a:gd name="connsiteY2-38" fmla="*/ 1785082 h 1785082"/>
              <a:gd name="connsiteX3-39" fmla="*/ 0 w 1354416"/>
              <a:gd name="connsiteY3-40" fmla="*/ 1785082 h 178508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54416" h="1785082" fill="norm" stroke="1" extrusionOk="0">
                <a:moveTo>
                  <a:pt x="0" y="1785082"/>
                </a:moveTo>
                <a:lnTo>
                  <a:pt x="689908" y="0"/>
                </a:lnTo>
                <a:lnTo>
                  <a:pt x="1354416" y="1785082"/>
                </a:lnTo>
                <a:lnTo>
                  <a:pt x="0" y="178508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zh-CN">
              <a:latin typeface="微软雅黑"/>
              <a:cs typeface="Arial"/>
            </a:endParaRPr>
          </a:p>
        </p:txBody>
      </p:sp>
      <p:sp>
        <p:nvSpPr>
          <p:cNvPr id="5" name="平行四边形 7" hidden="0"/>
          <p:cNvSpPr/>
          <p:nvPr isPhoto="0" userDrawn="0"/>
        </p:nvSpPr>
        <p:spPr bwMode="auto">
          <a:xfrm flipV="1">
            <a:off x="0" y="-9525"/>
            <a:ext cx="3140075" cy="2008188"/>
          </a:xfrm>
          <a:prstGeom prst="parallelogram">
            <a:avLst>
              <a:gd name="adj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zh-CN">
              <a:latin typeface="微软雅黑"/>
              <a:cs typeface="Arial"/>
            </a:endParaRPr>
          </a:p>
        </p:txBody>
      </p:sp>
      <p:sp>
        <p:nvSpPr>
          <p:cNvPr id="6" name="任意多边形 15" hidden="0"/>
          <p:cNvSpPr/>
          <p:nvPr isPhoto="0" userDrawn="0"/>
        </p:nvSpPr>
        <p:spPr bwMode="auto">
          <a:xfrm>
            <a:off x="-17463" y="-11113"/>
            <a:ext cx="7237413" cy="6892926"/>
          </a:xfrm>
          <a:custGeom>
            <a:avLst/>
            <a:gdLst>
              <a:gd name="connsiteX0" fmla="*/ 1367257 w 7176303"/>
              <a:gd name="connsiteY0" fmla="*/ 0 h 6866674"/>
              <a:gd name="connsiteX1" fmla="*/ 7176303 w 7176303"/>
              <a:gd name="connsiteY1" fmla="*/ 11556 h 6866674"/>
              <a:gd name="connsiteX2" fmla="*/ 4454810 w 7176303"/>
              <a:gd name="connsiteY2" fmla="*/ 6858020 h 6866674"/>
              <a:gd name="connsiteX3" fmla="*/ 0 w 7176303"/>
              <a:gd name="connsiteY3" fmla="*/ 6866674 h 6866674"/>
              <a:gd name="connsiteX4" fmla="*/ 0 w 7176303"/>
              <a:gd name="connsiteY4" fmla="*/ 3283633 h 686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76303" h="6866674" fill="norm" stroke="1" extrusionOk="0">
                <a:moveTo>
                  <a:pt x="1367257" y="0"/>
                </a:moveTo>
                <a:lnTo>
                  <a:pt x="7176303" y="11556"/>
                </a:lnTo>
                <a:lnTo>
                  <a:pt x="4454810" y="6858020"/>
                </a:lnTo>
                <a:lnTo>
                  <a:pt x="0" y="6866674"/>
                </a:lnTo>
                <a:lnTo>
                  <a:pt x="0" y="3283633"/>
                </a:lnTo>
                <a:close/>
              </a:path>
            </a:pathLst>
          </a:custGeom>
          <a:blipFill>
            <a:blip r:embed="rId2"/>
            <a:stretch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zh-CN">
              <a:latin typeface="微软雅黑"/>
              <a:cs typeface="Arial"/>
            </a:endParaRPr>
          </a:p>
        </p:txBody>
      </p:sp>
      <p:sp>
        <p:nvSpPr>
          <p:cNvPr id="7" name="任意多边形 17" hidden="0"/>
          <p:cNvSpPr/>
          <p:nvPr isPhoto="0" userDrawn="0"/>
        </p:nvSpPr>
        <p:spPr bwMode="auto">
          <a:xfrm>
            <a:off x="-42863" y="-9525"/>
            <a:ext cx="7269163" cy="6891338"/>
          </a:xfrm>
          <a:custGeom>
            <a:avLst/>
            <a:gdLst>
              <a:gd name="connsiteX0" fmla="*/ 1377503 w 7191711"/>
              <a:gd name="connsiteY0" fmla="*/ 0 h 6866692"/>
              <a:gd name="connsiteX1" fmla="*/ 7191711 w 7191711"/>
              <a:gd name="connsiteY1" fmla="*/ 11556 h 6866692"/>
              <a:gd name="connsiteX2" fmla="*/ 4467800 w 7191711"/>
              <a:gd name="connsiteY2" fmla="*/ 6858020 h 6866692"/>
              <a:gd name="connsiteX3" fmla="*/ 0 w 7191711"/>
              <a:gd name="connsiteY3" fmla="*/ 6866692 h 6866692"/>
              <a:gd name="connsiteX4" fmla="*/ 0 w 7191711"/>
              <a:gd name="connsiteY4" fmla="*/ 3305303 h 6866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91711" h="6866692" fill="norm" stroke="1" extrusionOk="0">
                <a:moveTo>
                  <a:pt x="1377503" y="0"/>
                </a:moveTo>
                <a:lnTo>
                  <a:pt x="7191711" y="11556"/>
                </a:lnTo>
                <a:lnTo>
                  <a:pt x="4467800" y="6858020"/>
                </a:lnTo>
                <a:lnTo>
                  <a:pt x="0" y="6866692"/>
                </a:lnTo>
                <a:lnTo>
                  <a:pt x="0" y="3305303"/>
                </a:ln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zh-CN">
              <a:latin typeface="微软雅黑"/>
              <a:cs typeface="Arial"/>
            </a:endParaRPr>
          </a:p>
        </p:txBody>
      </p:sp>
      <p:sp>
        <p:nvSpPr>
          <p:cNvPr id="8" name="平行四边形 10" hidden="0"/>
          <p:cNvSpPr/>
          <p:nvPr isPhoto="0" userDrawn="0"/>
        </p:nvSpPr>
        <p:spPr bwMode="auto">
          <a:xfrm flipV="1">
            <a:off x="8980488" y="5002213"/>
            <a:ext cx="3073400" cy="1865312"/>
          </a:xfrm>
          <a:prstGeom prst="parallelogram">
            <a:avLst>
              <a:gd name="adj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zh-CN">
              <a:latin typeface="微软雅黑"/>
              <a:cs typeface="Arial"/>
            </a:endParaRPr>
          </a:p>
        </p:txBody>
      </p:sp>
      <p:cxnSp>
        <p:nvCxnSpPr>
          <p:cNvPr id="9" name="直接连接符 11" hidden="0"/>
          <p:cNvCxnSpPr>
            <a:cxnSpLocks/>
          </p:cNvCxnSpPr>
        </p:nvCxnSpPr>
        <p:spPr bwMode="auto">
          <a:xfrm flipH="1">
            <a:off x="8897445" y="4648927"/>
            <a:ext cx="3067050" cy="0"/>
          </a:xfrm>
          <a:prstGeom prst="line">
            <a:avLst/>
          </a:prstGeom>
          <a:ln w="19050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标题 1" hidden="0"/>
          <p:cNvSpPr>
            <a:spLocks noGrp="1"/>
          </p:cNvSpPr>
          <p:nvPr isPhoto="0" userDrawn="0">
            <p:ph type="ctrTitle" hasCustomPrompt="1"/>
          </p:nvPr>
        </p:nvSpPr>
        <p:spPr bwMode="auto">
          <a:xfrm>
            <a:off x="6424972" y="740138"/>
            <a:ext cx="5539523" cy="2751522"/>
          </a:xfrm>
        </p:spPr>
        <p:txBody>
          <a:bodyPr lIns="90000" tIns="46800" rIns="90000" bIns="0" anchor="b">
            <a:normAutofit/>
          </a:bodyPr>
          <a:lstStyle>
            <a:lvl1pPr algn="r">
              <a:defRPr sz="6600" b="1">
                <a:solidFill>
                  <a:schemeClr val="tx2"/>
                </a:solidFill>
                <a:latin typeface="微软雅黑"/>
              </a:defRPr>
            </a:lvl1pPr>
          </a:lstStyle>
          <a:p>
            <a:pPr>
              <a:defRPr/>
            </a:pPr>
            <a:r>
              <a:rPr lang="zh-CN"/>
              <a:t>单击此处编辑标题</a:t>
            </a:r>
            <a:endParaRPr lang="zh-CN"/>
          </a:p>
        </p:txBody>
      </p:sp>
      <p:sp>
        <p:nvSpPr>
          <p:cNvPr id="11" name="副标题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7564755" y="4013652"/>
            <a:ext cx="4489450" cy="523240"/>
          </a:xfrm>
        </p:spPr>
        <p:txBody>
          <a:bodyPr lIns="90000" rIns="90000"/>
          <a:lstStyle>
            <a:lvl1pPr marL="0" indent="0" algn="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zh-CN"/>
              <a:t>单击此处编辑母版副标题样式</a:t>
            </a:r>
            <a:endParaRPr lang="zh-CN"/>
          </a:p>
        </p:txBody>
      </p:sp>
      <p:sp>
        <p:nvSpPr>
          <p:cNvPr id="12" name="日期占位符 3" hidden="0"/>
          <p:cNvSpPr>
            <a:spLocks noGrp="1"/>
          </p:cNvSpPr>
          <p:nvPr isPhoto="0" userDrawn="0">
            <p:ph type="dt" sz="half" idx="15" hasCustomPrompt="0"/>
          </p:nvPr>
        </p:nvSpPr>
        <p:spPr bwMode="auto"/>
        <p:txBody>
          <a:bodyPr/>
          <a:lstStyle>
            <a:lvl1pPr>
              <a:defRPr>
                <a:latin typeface="微软雅黑"/>
                <a:ea typeface="微软雅黑"/>
                <a:cs typeface="微软雅黑"/>
              </a:defRPr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13" name="页脚占位符 4" hidden="0"/>
          <p:cNvSpPr>
            <a:spLocks noGrp="1"/>
          </p:cNvSpPr>
          <p:nvPr isPhoto="0" userDrawn="0">
            <p:ph type="ftr" sz="quarter" idx="16" hasCustomPrompt="0"/>
          </p:nvPr>
        </p:nvSpPr>
        <p:spPr bwMode="auto"/>
        <p:txBody>
          <a:bodyPr/>
          <a:lstStyle>
            <a:lvl1pPr>
              <a:defRPr>
                <a:latin typeface="微软雅黑"/>
                <a:ea typeface="微软雅黑"/>
                <a:cs typeface="微软雅黑"/>
              </a:defRPr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14" name="灯片编号占位符 5" hidden="0"/>
          <p:cNvSpPr>
            <a:spLocks noGrp="1"/>
          </p:cNvSpPr>
          <p:nvPr isPhoto="0" userDrawn="0">
            <p:ph type="sldNum" sz="quarter" idx="17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4FC38A87-77AC-48C7-9F0B-A360E0E07000}" type="slidenum"/>
            <a:endParaRPr lang="zh-CN"/>
          </a:p>
        </p:txBody>
      </p:sp>
    </p:spTree>
  </p:cSld>
  <p:clrMapOvr>
    <a:masterClrMapping/>
  </p:clrMapOvr>
  <p:hf dt="0" ftr="0" hdr="0" sldNum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内容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6" hidden="0"/>
          <p:cNvSpPr>
            <a:spLocks noGrp="1"/>
          </p:cNvSpPr>
          <p:nvPr isPhoto="0" userDrawn="0">
            <p:ph sz="quarter" idx="13" hasCustomPrompt="0"/>
          </p:nvPr>
        </p:nvSpPr>
        <p:spPr bwMode="auto">
          <a:xfrm>
            <a:off x="669930" y="952508"/>
            <a:ext cx="10852237" cy="5388907"/>
          </a:xfrm>
        </p:spPr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5" name="日期占位符 3" hidden="0"/>
          <p:cNvSpPr>
            <a:spLocks noGrp="1"/>
          </p:cNvSpPr>
          <p:nvPr isPhoto="0" userDrawn="0">
            <p:ph type="dt" sz="half" idx="14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760FBDFE-C587-4B4C-A407-44438C67B59E}" type="datetimeFigureOut"/>
            <a:endParaRPr lang="zh-CN"/>
          </a:p>
        </p:txBody>
      </p:sp>
      <p:sp>
        <p:nvSpPr>
          <p:cNvPr id="6" name="页脚占位符 4" hidden="0"/>
          <p:cNvSpPr>
            <a:spLocks noGrp="1"/>
          </p:cNvSpPr>
          <p:nvPr isPhoto="0" userDrawn="0">
            <p:ph type="ftr" sz="quarter" idx="15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7" name="灯片编号占位符 5" hidden="0"/>
          <p:cNvSpPr>
            <a:spLocks noGrp="1"/>
          </p:cNvSpPr>
          <p:nvPr isPhoto="0" userDrawn="0">
            <p:ph type="sldNum" sz="quarter" idx="16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49AE70B2-8BF9-45C0-BB95-33D1B9D3A854}" type="slidenum"/>
            <a:endParaRPr lang="zh-CN"/>
          </a:p>
        </p:txBody>
      </p:sp>
    </p:spTree>
  </p:cSld>
  <p:clrMapOvr>
    <a:masterClrMapping/>
  </p:clrMapOvr>
  <p:hf dt="0" ftr="0" hdr="0" sldNum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末尾幻灯片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4" name="直接连接符 2" hidden="0"/>
          <p:cNvCxnSpPr>
            <a:cxnSpLocks/>
          </p:cNvCxnSpPr>
        </p:nvCxnSpPr>
        <p:spPr bwMode="auto">
          <a:xfrm flipH="1">
            <a:off x="8194674" y="3686175"/>
            <a:ext cx="3067050" cy="0"/>
          </a:xfrm>
          <a:prstGeom prst="line">
            <a:avLst/>
          </a:prstGeom>
          <a:ln w="19050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平行四边形 3" hidden="0"/>
          <p:cNvSpPr/>
          <p:nvPr isPhoto="0" userDrawn="0"/>
        </p:nvSpPr>
        <p:spPr bwMode="auto">
          <a:xfrm flipV="1">
            <a:off x="0" y="0"/>
            <a:ext cx="3140075" cy="2008188"/>
          </a:xfrm>
          <a:prstGeom prst="parallelogram">
            <a:avLst>
              <a:gd name="adj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zh-CN">
              <a:latin typeface="微软雅黑"/>
              <a:cs typeface="Arial"/>
            </a:endParaRPr>
          </a:p>
        </p:txBody>
      </p:sp>
      <p:sp>
        <p:nvSpPr>
          <p:cNvPr id="6" name="矩形 4" hidden="0"/>
          <p:cNvSpPr/>
          <p:nvPr isPhoto="0" userDrawn="0"/>
        </p:nvSpPr>
        <p:spPr bwMode="auto">
          <a:xfrm>
            <a:off x="0" y="4849813"/>
            <a:ext cx="12192000" cy="20558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zh-CN">
              <a:latin typeface="微软雅黑"/>
              <a:cs typeface="Arial"/>
            </a:endParaRPr>
          </a:p>
        </p:txBody>
      </p:sp>
      <p:sp>
        <p:nvSpPr>
          <p:cNvPr id="7" name="平行四边形 5" hidden="0"/>
          <p:cNvSpPr/>
          <p:nvPr isPhoto="0" userDrawn="0"/>
        </p:nvSpPr>
        <p:spPr bwMode="auto">
          <a:xfrm flipV="1">
            <a:off x="8970963" y="4849813"/>
            <a:ext cx="3073400" cy="2054225"/>
          </a:xfrm>
          <a:prstGeom prst="parallelogram">
            <a:avLst>
              <a:gd name="adj" fmla="val 25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Tx/>
              <a:buNone/>
              <a:defRPr/>
            </a:pPr>
            <a:endParaRPr lang="zh-CN">
              <a:latin typeface="微软雅黑"/>
              <a:cs typeface="Arial"/>
            </a:endParaRPr>
          </a:p>
        </p:txBody>
      </p:sp>
      <p:sp>
        <p:nvSpPr>
          <p:cNvPr id="8" name="标题 1" hidden="0"/>
          <p:cNvSpPr>
            <a:spLocks noGrp="1"/>
          </p:cNvSpPr>
          <p:nvPr isPhoto="0" userDrawn="0">
            <p:ph type="title" hasCustomPrompt="1"/>
          </p:nvPr>
        </p:nvSpPr>
        <p:spPr bwMode="auto">
          <a:xfrm>
            <a:off x="5840399" y="1264356"/>
            <a:ext cx="5540400" cy="2410470"/>
          </a:xfrm>
        </p:spPr>
        <p:txBody>
          <a:bodyPr lIns="90000" tIns="46800" rIns="90000" bIns="46800" anchor="b">
            <a:normAutofit/>
          </a:bodyPr>
          <a:lstStyle>
            <a:lvl1pPr marL="0" marR="0" algn="r" defTabSz="914400">
              <a:lnSpc>
                <a:spcPct val="100000"/>
              </a:lnSpc>
              <a:buNone/>
              <a:defRPr lang="zh-CN" sz="8800" b="1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 lvl="0">
              <a:defRPr/>
            </a:pPr>
            <a:r>
              <a:rPr lang="zh-CN"/>
              <a:t>编辑标题</a:t>
            </a:r>
            <a:endParaRPr/>
          </a:p>
        </p:txBody>
      </p:sp>
      <p:sp>
        <p:nvSpPr>
          <p:cNvPr id="9" name="日期占位符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>
            <a:lvl1pPr>
              <a:defRPr>
                <a:latin typeface="微软雅黑"/>
                <a:ea typeface="微软雅黑"/>
                <a:cs typeface="微软雅黑"/>
              </a:defRPr>
            </a:lvl1pPr>
          </a:lstStyle>
          <a:p>
            <a:pPr>
              <a:defRPr/>
            </a:pPr>
            <a:fld id="{760FBDFE-C587-4B4C-A407-44438C67B59E}" type="datetimeFigureOut"/>
            <a:endParaRPr lang="zh-CN"/>
          </a:p>
        </p:txBody>
      </p:sp>
      <p:sp>
        <p:nvSpPr>
          <p:cNvPr id="10" name="页脚占位符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>
            <a:lvl1pPr>
              <a:defRPr>
                <a:latin typeface="微软雅黑"/>
                <a:ea typeface="微软雅黑"/>
                <a:cs typeface="微软雅黑"/>
              </a:defRPr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11" name="灯片编号占位符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49AE70B2-8BF9-45C0-BB95-33D1B9D3A854}" type="slidenum"/>
            <a:endParaRPr lang="zh-CN"/>
          </a:p>
        </p:txBody>
      </p:sp>
    </p:spTree>
  </p:cSld>
  <p:clrMapOvr>
    <a:masterClrMapping/>
  </p:clrMapOvr>
  <p:hf dt="0" ftr="0" hdr="0" sldNum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矩形 6" hidden="0"/>
          <p:cNvSpPr/>
          <p:nvPr isPhoto="0" userDrawn="1"/>
        </p:nvSpPr>
        <p:spPr bwMode="auto">
          <a:xfrm>
            <a:off x="0" y="-1"/>
            <a:ext cx="12192318" cy="9482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sz="3200">
              <a:solidFill>
                <a:srgbClr val="404040"/>
              </a:solidFill>
            </a:endParaRPr>
          </a:p>
        </p:txBody>
      </p:sp>
      <p:sp>
        <p:nvSpPr>
          <p:cNvPr id="5" name="文本占位符 4" hidden="0"/>
          <p:cNvSpPr>
            <a:spLocks noGrp="1"/>
          </p:cNvSpPr>
          <p:nvPr isPhoto="0" userDrawn="0">
            <p:ph type="body" sz="quarter" idx="10" hasCustomPrompt="1"/>
          </p:nvPr>
        </p:nvSpPr>
        <p:spPr bwMode="auto">
          <a:xfrm>
            <a:off x="191915" y="203906"/>
            <a:ext cx="3668985" cy="5418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50" b="1">
                <a:latin typeface="+mj-lt"/>
              </a:defRPr>
            </a:lvl1pPr>
          </a:lstStyle>
          <a:p>
            <a:pPr lvl="0">
              <a:defRPr/>
            </a:pPr>
            <a:r>
              <a:rPr lang="en-US"/>
              <a:t>ADD</a:t>
            </a:r>
            <a:r>
              <a:rPr lang="zh-CN"/>
              <a:t> </a:t>
            </a:r>
            <a:r>
              <a:rPr lang="en-US"/>
              <a:t>YOUR</a:t>
            </a:r>
            <a:r>
              <a:rPr lang="zh-CN"/>
              <a:t> </a:t>
            </a:r>
            <a:r>
              <a:rPr lang="en-US"/>
              <a:t>TITLE</a:t>
            </a:r>
            <a:r>
              <a:rPr lang="zh-CN"/>
              <a:t> </a:t>
            </a:r>
            <a:r>
              <a:rPr lang="en-US"/>
              <a:t>HERE</a:t>
            </a:r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标题和内容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69882" y="443234"/>
            <a:ext cx="10852237" cy="441964"/>
          </a:xfrm>
        </p:spPr>
        <p:txBody>
          <a:bodyPr/>
          <a:lstStyle>
            <a:lvl1pPr marL="0" marR="0" algn="l" defTabSz="914400">
              <a:lnSpc>
                <a:spcPct val="100000"/>
              </a:lnSpc>
              <a:buNone/>
              <a:defRPr lang="zh-CN" sz="2400" b="1" i="0" u="none" strike="noStrike" cap="none" spc="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 lvl="0"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内容占位符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669882" y="952508"/>
            <a:ext cx="10852237" cy="5388907"/>
          </a:xfrm>
        </p:spPr>
        <p:txBody>
          <a:bodyPr>
            <a:noAutofit/>
          </a:bodyPr>
          <a:lstStyle>
            <a:lvl1pPr marL="228600" marR="0" lvl="0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  <a:lvl2pPr marL="685800" marR="0" lvl="1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  <a:tabLst>
                <a:tab pos="1609724" algn="l"/>
              </a:tabLst>
            </a:lvl2pPr>
            <a:lvl3pPr marL="1143000" marR="0" lvl="2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3pPr>
            <a:lvl4pPr marL="1600200" marR="0" lvl="3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4pPr>
            <a:lvl5pPr marL="2057400" marR="0" lvl="4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5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6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AB2DD457-34E9-433F-ABE6-582B5C3A6DE7}" type="datetimeFigureOut"/>
            <a:endParaRPr lang="zh-CN"/>
          </a:p>
        </p:txBody>
      </p:sp>
      <p:sp>
        <p:nvSpPr>
          <p:cNvPr id="7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8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06A0A725-4656-4AC9-8732-65A0A73D1D9C}" type="slidenum"/>
            <a:endParaRPr lang="zh-CN"/>
          </a:p>
        </p:txBody>
      </p:sp>
    </p:spTree>
  </p:cSld>
  <p:clrMapOvr>
    <a:masterClrMapping/>
  </p:clrMapOvr>
  <p:hf dt="0" ftr="0" hdr="0" sldNum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节标题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69930" y="3808730"/>
            <a:ext cx="10852237" cy="624845"/>
          </a:xfrm>
        </p:spPr>
        <p:txBody>
          <a:bodyPr rIns="63500"/>
          <a:lstStyle>
            <a:lvl1pPr>
              <a:defRPr sz="3600" u="none" strike="noStrike" cap="none" spc="300">
                <a:solidFill>
                  <a:schemeClr val="tx1"/>
                </a:solidFill>
                <a:latin typeface="微软雅黑"/>
                <a:ea typeface="微软雅黑"/>
              </a:defRPr>
            </a:lvl1pPr>
          </a:lstStyle>
          <a:p>
            <a:pPr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5" name="文本占位符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69925" y="4511675"/>
            <a:ext cx="10852237" cy="1077985"/>
          </a:xfrm>
        </p:spPr>
        <p:txBody>
          <a:bodyPr tIns="38100" rIns="76200" bIns="38100">
            <a:noAutofit/>
          </a:bodyPr>
          <a:lstStyle>
            <a:lvl1pPr marL="0" indent="0">
              <a:buNone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6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7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8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92389BDA-CB19-408D-87C9-523E8B292D6F}" type="slidenum"/>
            <a:endParaRPr lang="zh-CN"/>
          </a:p>
        </p:txBody>
      </p:sp>
    </p:spTree>
  </p:cSld>
  <p:clrMapOvr>
    <a:masterClrMapping/>
  </p:clrMapOvr>
  <p:hf dt="0" ftr="0" hdr="0" sldNum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两栏内容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69882" y="443234"/>
            <a:ext cx="10852237" cy="441964"/>
          </a:xfrm>
        </p:spPr>
        <p:txBody>
          <a:bodyPr/>
          <a:lstStyle>
            <a:lvl1pPr marL="0" marR="0" lvl="0" algn="l" defTabSz="914400">
              <a:lnSpc>
                <a:spcPct val="100000"/>
              </a:lnSpc>
              <a:buNone/>
              <a:defRPr lang="zh-CN" sz="2400" b="1" i="0" u="none" strike="noStrike" cap="none" spc="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 lvl="0"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内容占位符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669930" y="952508"/>
            <a:ext cx="5283241" cy="5388907"/>
          </a:xfrm>
        </p:spPr>
        <p:txBody>
          <a:bodyPr>
            <a:noAutofit/>
          </a:bodyPr>
          <a:lstStyle>
            <a:lvl1pPr marL="228600" marR="0" lvl="0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  <a:lvl2pPr marL="685800" marR="0" lvl="1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  <a:tabLst>
                <a:tab pos="1609724" algn="l"/>
              </a:tabLst>
            </a:lvl2pPr>
            <a:lvl3pPr marL="1143000" marR="0" lvl="2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3pPr>
            <a:lvl4pPr marL="1600200" marR="0" lvl="3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4pPr>
            <a:lvl5pPr marL="2057400" marR="0" lvl="4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5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6" name="内容占位符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238877" y="952508"/>
            <a:ext cx="5283241" cy="5388907"/>
          </a:xfrm>
        </p:spPr>
        <p:txBody>
          <a:bodyPr>
            <a:noAutofit/>
          </a:bodyPr>
          <a:lstStyle>
            <a:lvl1pPr>
              <a:defRPr sz="1600">
                <a:latin typeface="微软雅黑"/>
                <a:ea typeface="微软雅黑"/>
              </a:defRPr>
            </a:lvl1pPr>
            <a:lvl2pPr>
              <a:defRPr sz="1600">
                <a:latin typeface="微软雅黑"/>
                <a:ea typeface="微软雅黑"/>
              </a:defRPr>
            </a:lvl2pPr>
            <a:lvl3pPr>
              <a:defRPr sz="1600">
                <a:latin typeface="微软雅黑"/>
                <a:ea typeface="微软雅黑"/>
              </a:defRPr>
            </a:lvl3pPr>
            <a:lvl4pPr>
              <a:defRPr sz="1600">
                <a:latin typeface="微软雅黑"/>
                <a:ea typeface="微软雅黑"/>
              </a:defRPr>
            </a:lvl4pPr>
            <a:lvl5pPr>
              <a:defRPr sz="1600">
                <a:latin typeface="微软雅黑"/>
                <a:ea typeface="微软雅黑"/>
              </a:defRPr>
            </a:lvl5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7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AB2DD457-34E9-433F-ABE6-582B5C3A6DE7}" type="datetimeFigureOut"/>
            <a:endParaRPr lang="zh-CN"/>
          </a:p>
        </p:txBody>
      </p:sp>
      <p:sp>
        <p:nvSpPr>
          <p:cNvPr id="8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9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06A0A725-4656-4AC9-8732-65A0A73D1D9C}" type="slidenum"/>
            <a:endParaRPr lang="zh-CN"/>
          </a:p>
        </p:txBody>
      </p:sp>
    </p:spTree>
  </p:cSld>
  <p:clrMapOvr>
    <a:masterClrMapping/>
  </p:clrMapOvr>
  <p:hf dt="0" ftr="0" hdr="0" sldNum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比较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69882" y="443234"/>
            <a:ext cx="10852237" cy="441964"/>
          </a:xfrm>
        </p:spPr>
        <p:txBody>
          <a:bodyPr/>
          <a:lstStyle>
            <a:lvl1pPr marL="0" marR="0" lvl="0" algn="l" defTabSz="914400">
              <a:lnSpc>
                <a:spcPct val="100000"/>
              </a:lnSpc>
              <a:buNone/>
              <a:defRPr lang="zh-CN" sz="2400" b="1" i="0" u="none" strike="noStrike" cap="none" spc="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 lvl="0"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文本占位符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69930" y="952508"/>
            <a:ext cx="5283241" cy="381003"/>
          </a:xfrm>
        </p:spPr>
        <p:txBody>
          <a:bodyPr tIns="38100" rIns="76200" bIns="3810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2000" b="0" u="none" strike="noStrike" cap="none" spc="200">
                <a:solidFill>
                  <a:schemeClr val="tx1"/>
                </a:solidFill>
                <a:latin typeface="微软雅黑"/>
                <a:ea typeface="微软雅黑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6" name="内容占位符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69925" y="1406525"/>
            <a:ext cx="5283200" cy="4934752"/>
          </a:xfrm>
        </p:spPr>
        <p:txBody>
          <a:bodyPr>
            <a:noAutofit/>
          </a:bodyPr>
          <a:lstStyle>
            <a:lvl1pPr marL="228600" marR="0" lvl="0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  <a:lvl2pPr marL="685800" marR="0" lvl="1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  <a:tabLst>
                <a:tab pos="1609724" algn="l"/>
              </a:tabLst>
            </a:lvl2pPr>
            <a:lvl3pPr marL="1143000" marR="0" lvl="2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3pPr>
            <a:lvl4pPr marL="1600200" marR="0" lvl="3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4pPr>
            <a:lvl5pPr marL="2057400" marR="0" lvl="4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5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7" name="文本占位符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235750" y="952508"/>
            <a:ext cx="5283241" cy="381003"/>
          </a:xfrm>
        </p:spPr>
        <p:txBody>
          <a:bodyPr tIns="38100" rIns="76200" bIns="38100">
            <a:noAutofit/>
          </a:bodyPr>
          <a:lstStyle>
            <a:lvl1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zh-CN" sz="2000" b="0" i="0" u="none" strike="noStrike" cap="none" spc="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8" name="内容占位符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235750" y="1406525"/>
            <a:ext cx="5283241" cy="4934752"/>
          </a:xfrm>
        </p:spPr>
        <p:txBody>
          <a:bodyPr>
            <a:noAutofit/>
          </a:bodyPr>
          <a:lstStyle>
            <a:lvl1pPr marL="228600" marR="0" lvl="0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  <a:lvl2pPr marL="685800" marR="0" lvl="1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  <a:tabLst>
                <a:tab pos="1609724" algn="l"/>
              </a:tabLst>
            </a:lvl2pPr>
            <a:lvl3pPr marL="1143000" marR="0" lvl="2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3pPr>
            <a:lvl4pPr marL="1600200" marR="0" lvl="3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4pPr>
            <a:lvl5pPr marL="2057400" marR="0" lvl="4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5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9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AB2DD457-34E9-433F-ABE6-582B5C3A6DE7}" type="datetimeFigureOut"/>
            <a:endParaRPr lang="zh-CN"/>
          </a:p>
        </p:txBody>
      </p:sp>
      <p:sp>
        <p:nvSpPr>
          <p:cNvPr id="10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11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06A0A725-4656-4AC9-8732-65A0A73D1D9C}" type="slidenum"/>
            <a:endParaRPr lang="zh-CN"/>
          </a:p>
        </p:txBody>
      </p:sp>
    </p:spTree>
  </p:cSld>
  <p:clrMapOvr>
    <a:masterClrMapping/>
  </p:clrMapOvr>
  <p:hf dt="0" ftr="0" hdr="0" sldNum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仅标题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>
            <a:lvl1pPr marL="0" marR="0" lvl="0" algn="l" defTabSz="914400">
              <a:lnSpc>
                <a:spcPct val="100000"/>
              </a:lnSpc>
              <a:buNone/>
              <a:defRPr lang="zh-CN" sz="2400" b="1" i="0" u="none" strike="noStrike" cap="none" spc="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 lvl="0"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760FBDFE-C587-4B4C-A407-44438C67B59E}" type="datetimeFigureOut"/>
            <a:endParaRPr lang="zh-CN"/>
          </a:p>
        </p:txBody>
      </p:sp>
      <p:sp>
        <p:nvSpPr>
          <p:cNvPr id="6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7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49AE70B2-8BF9-45C0-BB95-33D1B9D3A854}" type="slidenum"/>
            <a:endParaRPr lang="zh-CN"/>
          </a:p>
        </p:txBody>
      </p:sp>
    </p:spTree>
  </p:cSld>
  <p:clrMapOvr>
    <a:masterClrMapping/>
  </p:clrMapOvr>
  <p:hf dt="0" ftr="0" hdr="0" sldNum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空白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AB2DD457-34E9-433F-ABE6-582B5C3A6DE7}" type="datetimeFigureOut"/>
            <a:endParaRPr lang="zh-CN"/>
          </a:p>
        </p:txBody>
      </p:sp>
      <p:sp>
        <p:nvSpPr>
          <p:cNvPr id="5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6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06A0A725-4656-4AC9-8732-65A0A73D1D9C}" type="slidenum"/>
            <a:endParaRPr lang="zh-CN"/>
          </a:p>
        </p:txBody>
      </p:sp>
      <p:pic>
        <p:nvPicPr>
          <p:cNvPr id="7" name="图片 4" hidden="0"/>
          <p:cNvPicPr>
            <a:picLocks noChangeAspect="1"/>
          </p:cNvPicPr>
          <p:nvPr isPhoto="0" userDrawn="1"/>
        </p:nvPicPr>
        <p:blipFill>
          <a:blip r:embed="rId2"/>
          <a:srcRect l="750" t="0" r="0" b="0"/>
          <a:stretch/>
        </p:blipFill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 fill="norm" stroke="1" extrusionOk="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5" hidden="0"/>
          <p:cNvGrpSpPr/>
          <p:nvPr isPhoto="0" userDrawn="1"/>
        </p:nvGrpSpPr>
        <p:grpSpPr bwMode="auto">
          <a:xfrm>
            <a:off x="0" y="166689"/>
            <a:ext cx="424884" cy="545306"/>
            <a:chOff x="113111" y="1207689"/>
            <a:chExt cx="847835" cy="798286"/>
          </a:xfrm>
          <a:solidFill>
            <a:srgbClr val="36A5DE"/>
          </a:solidFill>
        </p:grpSpPr>
        <p:sp>
          <p:nvSpPr>
            <p:cNvPr id="9" name="任意多边形: 形状 6" hidden="0"/>
            <p:cNvSpPr/>
            <p:nvPr isPhoto="0" userDrawn="0"/>
          </p:nvSpPr>
          <p:spPr bwMode="auto">
            <a:xfrm rot="5400000">
              <a:off x="79878" y="1399127"/>
              <a:ext cx="481875" cy="415410"/>
            </a:xfrm>
            <a:custGeom>
              <a:avLst/>
              <a:gdLst>
                <a:gd name="connsiteX0" fmla="*/ 0 w 481876"/>
                <a:gd name="connsiteY0" fmla="*/ 415410 h 415410"/>
                <a:gd name="connsiteX1" fmla="*/ 240938 w 481876"/>
                <a:gd name="connsiteY1" fmla="*/ 0 h 415410"/>
                <a:gd name="connsiteX2" fmla="*/ 481876 w 481876"/>
                <a:gd name="connsiteY2" fmla="*/ 415410 h 415410"/>
                <a:gd name="connsiteX3" fmla="*/ 0 w 481876"/>
                <a:gd name="connsiteY3" fmla="*/ 415410 h 415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876" h="415410" fill="norm" stroke="1" extrusionOk="0">
                  <a:moveTo>
                    <a:pt x="0" y="415410"/>
                  </a:moveTo>
                  <a:lnTo>
                    <a:pt x="240938" y="0"/>
                  </a:lnTo>
                  <a:lnTo>
                    <a:pt x="481876" y="415410"/>
                  </a:lnTo>
                  <a:lnTo>
                    <a:pt x="0" y="41541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0" name="任意多边形: 形状 7" hidden="0"/>
            <p:cNvSpPr/>
            <p:nvPr isPhoto="0" userDrawn="0"/>
          </p:nvSpPr>
          <p:spPr bwMode="auto">
            <a:xfrm rot="5400000">
              <a:off x="217714" y="1262743"/>
              <a:ext cx="798286" cy="688178"/>
            </a:xfrm>
            <a:custGeom>
              <a:avLst/>
              <a:gdLst>
                <a:gd name="connsiteX0" fmla="*/ 0 w 798286"/>
                <a:gd name="connsiteY0" fmla="*/ 688178 h 688178"/>
                <a:gd name="connsiteX1" fmla="*/ 399143 w 798286"/>
                <a:gd name="connsiteY1" fmla="*/ 0 h 688178"/>
                <a:gd name="connsiteX2" fmla="*/ 798286 w 798286"/>
                <a:gd name="connsiteY2" fmla="*/ 688178 h 688178"/>
                <a:gd name="connsiteX3" fmla="*/ 640081 w 798286"/>
                <a:gd name="connsiteY3" fmla="*/ 688178 h 688178"/>
                <a:gd name="connsiteX4" fmla="*/ 399143 w 798286"/>
                <a:gd name="connsiteY4" fmla="*/ 272768 h 688178"/>
                <a:gd name="connsiteX5" fmla="*/ 158205 w 798286"/>
                <a:gd name="connsiteY5" fmla="*/ 688178 h 688178"/>
                <a:gd name="connsiteX6" fmla="*/ 0 w 798286"/>
                <a:gd name="connsiteY6" fmla="*/ 688178 h 68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8286" h="688178" fill="norm" stroke="1" extrusionOk="0">
                  <a:moveTo>
                    <a:pt x="0" y="688178"/>
                  </a:moveTo>
                  <a:lnTo>
                    <a:pt x="399143" y="0"/>
                  </a:lnTo>
                  <a:lnTo>
                    <a:pt x="798286" y="688178"/>
                  </a:lnTo>
                  <a:lnTo>
                    <a:pt x="640081" y="688178"/>
                  </a:lnTo>
                  <a:lnTo>
                    <a:pt x="399143" y="272768"/>
                  </a:lnTo>
                  <a:lnTo>
                    <a:pt x="158205" y="688178"/>
                  </a:lnTo>
                  <a:lnTo>
                    <a:pt x="0" y="6881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zh-CN"/>
            </a:p>
          </p:txBody>
        </p:sp>
      </p:grpSp>
    </p:spTree>
  </p:cSld>
  <p:clrMapOvr>
    <a:masterClrMapping/>
  </p:clrMapOvr>
  <p:hf dt="0" ftr="0" hdr="0" sldNum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图片与标题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69930" y="443234"/>
            <a:ext cx="10852237" cy="441964"/>
          </a:xfrm>
        </p:spPr>
        <p:txBody>
          <a:bodyPr/>
          <a:lstStyle>
            <a:lvl1pPr marL="0" marR="0" lvl="0" algn="l" defTabSz="914400">
              <a:lnSpc>
                <a:spcPct val="100000"/>
              </a:lnSpc>
              <a:buNone/>
              <a:defRPr lang="zh-CN" sz="2400" b="1" i="0" u="none" strike="noStrike" cap="none" spc="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 lvl="0"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图片占位符 2" hidden="0"/>
          <p:cNvSpPr>
            <a:spLocks noGrp="1"/>
          </p:cNvSpPr>
          <p:nvPr isPhoto="0" userDrawn="0">
            <p:ph type="pic" idx="1" hasCustomPrompt="0"/>
          </p:nvPr>
        </p:nvSpPr>
        <p:spPr bwMode="auto">
          <a:xfrm>
            <a:off x="669930" y="952508"/>
            <a:ext cx="5283241" cy="5388907"/>
          </a:xfrm>
        </p:spPr>
        <p:txBody>
          <a:bodyPr rtlCol="0">
            <a:noAutofit/>
          </a:bodyPr>
          <a:lstStyle>
            <a:lvl1pPr marL="0" marR="0" lvl="0" indent="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None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+mn-cs"/>
              </a:defRPr>
            </a:lvl1pPr>
            <a:lvl2pPr marL="685800" marR="0" lvl="1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+mn-lt"/>
                <a:ea typeface="+mn-ea"/>
                <a:cs typeface="+mn-cs"/>
              </a:defRPr>
              <a:tabLst>
                <a:tab pos="1609724" algn="l"/>
              </a:tabLst>
            </a:lvl2pPr>
            <a:lvl3pPr marL="1143000" marR="0" lvl="2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lvl="3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marR="0" lvl="4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>
              <a:defRPr/>
            </a:pPr>
            <a:r>
              <a:rPr lang="zh-CN"/>
              <a:t>单击图标添加图片</a:t>
            </a:r>
            <a:endParaRPr lang="zh-CN"/>
          </a:p>
        </p:txBody>
      </p:sp>
      <p:sp>
        <p:nvSpPr>
          <p:cNvPr id="6" name="文本占位符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6238925" y="952508"/>
            <a:ext cx="5283241" cy="5388907"/>
          </a:xfrm>
        </p:spPr>
        <p:txBody>
          <a:bodyPr/>
          <a:lstStyle>
            <a:lvl1pPr marL="228600" marR="0" lvl="0" indent="-228600" algn="l" defTabSz="9144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lang="zh-CN" sz="1600" b="0" i="0" u="none" strike="noStrike" cap="none" spc="15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7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AB2DD457-34E9-433F-ABE6-582B5C3A6DE7}" type="datetimeFigureOut"/>
            <a:endParaRPr lang="zh-CN"/>
          </a:p>
        </p:txBody>
      </p:sp>
      <p:sp>
        <p:nvSpPr>
          <p:cNvPr id="8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9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06A0A725-4656-4AC9-8732-65A0A73D1D9C}" type="slidenum"/>
            <a:endParaRPr lang="zh-CN"/>
          </a:p>
        </p:txBody>
      </p:sp>
    </p:spTree>
  </p:cSld>
  <p:clrMapOvr>
    <a:masterClrMapping/>
  </p:clrMapOvr>
  <p:hf dt="0" ftr="0" hdr="0" sldNum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竖排标题与文本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竖排标题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10571135" y="952508"/>
            <a:ext cx="950983" cy="5388907"/>
          </a:xfrm>
        </p:spPr>
        <p:txBody>
          <a:bodyPr vert="eaVert" anchor="ctr"/>
          <a:lstStyle>
            <a:lvl1pPr marL="0" marR="0" lvl="0" algn="l" defTabSz="914400">
              <a:lnSpc>
                <a:spcPct val="100000"/>
              </a:lnSpc>
              <a:spcAft>
                <a:spcPts val="0"/>
              </a:spcAft>
              <a:buNone/>
              <a:defRPr lang="zh-CN" sz="2400" b="1" i="0" u="none" strike="noStrike" cap="none" spc="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 lvl="0"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竖排文字占位符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669925" y="952500"/>
            <a:ext cx="9828101" cy="5388907"/>
          </a:xfrm>
        </p:spPr>
        <p:txBody>
          <a:bodyPr vert="eaVert"/>
          <a:lstStyle>
            <a:lvl1pPr indent="0">
              <a:defRPr>
                <a:latin typeface="微软雅黑"/>
                <a:ea typeface="微软雅黑"/>
              </a:defRPr>
            </a:lvl1pPr>
            <a:lvl2pPr indent="0">
              <a:defRPr>
                <a:latin typeface="微软雅黑"/>
                <a:ea typeface="微软雅黑"/>
              </a:defRPr>
            </a:lvl2pPr>
            <a:lvl3pPr indent="0">
              <a:defRPr>
                <a:latin typeface="微软雅黑"/>
                <a:ea typeface="微软雅黑"/>
              </a:defRPr>
            </a:lvl3pPr>
            <a:lvl4pPr indent="0">
              <a:defRPr>
                <a:latin typeface="微软雅黑"/>
                <a:ea typeface="微软雅黑"/>
              </a:defRPr>
            </a:lvl4pPr>
            <a:lvl5pPr indent="0">
              <a:defRPr>
                <a:latin typeface="微软雅黑"/>
                <a:ea typeface="微软雅黑"/>
              </a:defRPr>
            </a:lvl5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6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AB2DD457-34E9-433F-ABE6-582B5C3A6DE7}" type="datetimeFigureOut"/>
            <a:endParaRPr lang="zh-CN"/>
          </a:p>
        </p:txBody>
      </p:sp>
      <p:sp>
        <p:nvSpPr>
          <p:cNvPr id="7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8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fld id="{06A0A725-4656-4AC9-8732-65A0A73D1D9C}" type="slidenum"/>
            <a:endParaRPr lang="zh-CN"/>
          </a:p>
        </p:txBody>
      </p:sp>
    </p:spTree>
  </p:cSld>
  <p:clrMapOvr>
    <a:masterClrMapping/>
  </p:clrMapOvr>
  <p:hf dt="0" ftr="0" hdr="0" sldNum="0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 bwMode="auto">
      <p:bgPr shadeToTitle="0">
        <a:solidFill>
          <a:schemeClr val="bg1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占位符 1" hidden="0"/>
          <p:cNvSpPr>
            <a:spLocks noChangeArrowheads="1" noGrp="1"/>
          </p:cNvSpPr>
          <p:nvPr isPhoto="0" userDrawn="0">
            <p:ph type="title" idx="4294967295" hasCustomPrompt="0"/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38100" rIns="76200" bIns="38100" numCol="1" anchor="t" anchorCtr="0" compatLnSpc="1"/>
          <a:lstStyle/>
          <a:p>
            <a:pPr lvl="0"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5" name="文本占位符 2" hidden="0"/>
          <p:cNvSpPr>
            <a:spLocks noChangeArrowheads="1" noGrp="1"/>
          </p:cNvSpPr>
          <p:nvPr isPhoto="0" userDrawn="0">
            <p:ph type="body" idx="9" hasCustomPrompt="0"/>
          </p:nvPr>
        </p:nvSpPr>
        <p:spPr bwMode="auto">
          <a:xfrm>
            <a:off x="669925" y="952500"/>
            <a:ext cx="10852150" cy="5389563"/>
          </a:xfrm>
          <a:prstGeom prst="rect">
            <a:avLst/>
          </a:prstGeom>
          <a:noFill/>
          <a:ln>
            <a:noFill/>
          </a:ln>
        </p:spPr>
        <p:txBody>
          <a:bodyPr vert="horz" wrap="square" lIns="101600" tIns="0" rIns="82550" bIns="0" numCol="1" anchor="t" anchorCtr="0" compatLnSpc="1"/>
          <a:lstStyle/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6" name="日期占位符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buFontTx/>
              <a:buNone/>
              <a:defRPr sz="1200">
                <a:solidFill>
                  <a:schemeClr val="tx1">
                    <a:tint val="7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>
              <a:defRPr/>
            </a:pPr>
            <a:fld id="{AB2DD457-34E9-433F-ABE6-582B5C3A6DE7}" type="datetimeFigureOut"/>
            <a:endParaRPr lang="zh-CN"/>
          </a:p>
        </p:txBody>
      </p:sp>
      <p:sp>
        <p:nvSpPr>
          <p:cNvPr id="7" name="页脚占位符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116387" y="6350000"/>
            <a:ext cx="39592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buFontTx/>
              <a:buNone/>
              <a:defRPr sz="1200">
                <a:solidFill>
                  <a:schemeClr val="tx1">
                    <a:tint val="7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8" name="灯片编号占位符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buFontTx/>
              <a:buNone/>
              <a:defRPr sz="1200">
                <a:solidFill>
                  <a:schemeClr val="tx1">
                    <a:tint val="75000"/>
                  </a:schemeClr>
                </a:solidFill>
                <a:latin typeface="微软雅黑"/>
                <a:cs typeface="微软雅黑"/>
              </a:defRPr>
            </a:lvl1pPr>
          </a:lstStyle>
          <a:p>
            <a:pPr>
              <a:defRPr/>
            </a:pPr>
            <a:fld id="{06A0A725-4656-4AC9-8732-65A0A73D1D9C}" type="slidenum"/>
            <a:endParaRPr lang="zh-CN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lvl1pPr algn="l">
        <a:spcBef>
          <a:spcPts val="0"/>
        </a:spcBef>
        <a:spcAft>
          <a:spcPts val="0"/>
        </a:spcAft>
        <a:defRPr sz="2400" b="1" spc="200">
          <a:solidFill>
            <a:schemeClr val="tx1"/>
          </a:solidFill>
          <a:latin typeface="微软雅黑"/>
          <a:ea typeface="微软雅黑"/>
          <a:cs typeface="微软雅黑"/>
        </a:defRPr>
      </a:lvl1pPr>
      <a:lvl2pPr algn="l">
        <a:spcBef>
          <a:spcPts val="0"/>
        </a:spcBef>
        <a:spcAft>
          <a:spcPts val="0"/>
        </a:spcAft>
        <a:defRPr sz="2400" b="1">
          <a:solidFill>
            <a:srgbClr val="262626"/>
          </a:solidFill>
          <a:latin typeface="微软雅黑"/>
          <a:ea typeface="微软雅黑"/>
        </a:defRPr>
      </a:lvl2pPr>
      <a:lvl3pPr algn="l">
        <a:spcBef>
          <a:spcPts val="0"/>
        </a:spcBef>
        <a:spcAft>
          <a:spcPts val="0"/>
        </a:spcAft>
        <a:defRPr sz="2400" b="1">
          <a:solidFill>
            <a:srgbClr val="262626"/>
          </a:solidFill>
          <a:latin typeface="微软雅黑"/>
          <a:ea typeface="微软雅黑"/>
        </a:defRPr>
      </a:lvl3pPr>
      <a:lvl4pPr algn="l">
        <a:spcBef>
          <a:spcPts val="0"/>
        </a:spcBef>
        <a:spcAft>
          <a:spcPts val="0"/>
        </a:spcAft>
        <a:defRPr sz="2400" b="1">
          <a:solidFill>
            <a:srgbClr val="262626"/>
          </a:solidFill>
          <a:latin typeface="微软雅黑"/>
          <a:ea typeface="微软雅黑"/>
        </a:defRPr>
      </a:lvl4pPr>
      <a:lvl5pPr algn="l">
        <a:spcBef>
          <a:spcPts val="0"/>
        </a:spcBef>
        <a:spcAft>
          <a:spcPts val="0"/>
        </a:spcAft>
        <a:defRPr sz="2400" b="1">
          <a:solidFill>
            <a:srgbClr val="262626"/>
          </a:solidFill>
          <a:latin typeface="微软雅黑"/>
          <a:ea typeface="微软雅黑"/>
        </a:defRPr>
      </a:lvl5pPr>
      <a:lvl6pPr marL="457200" algn="l">
        <a:spcBef>
          <a:spcPts val="0"/>
        </a:spcBef>
        <a:spcAft>
          <a:spcPts val="0"/>
        </a:spcAft>
        <a:defRPr sz="2400" b="1">
          <a:solidFill>
            <a:srgbClr val="262626"/>
          </a:solidFill>
          <a:latin typeface="微软雅黑"/>
          <a:ea typeface="微软雅黑"/>
        </a:defRPr>
      </a:lvl6pPr>
      <a:lvl7pPr marL="914400" algn="l">
        <a:spcBef>
          <a:spcPts val="0"/>
        </a:spcBef>
        <a:spcAft>
          <a:spcPts val="0"/>
        </a:spcAft>
        <a:defRPr sz="2400" b="1">
          <a:solidFill>
            <a:srgbClr val="262626"/>
          </a:solidFill>
          <a:latin typeface="微软雅黑"/>
          <a:ea typeface="微软雅黑"/>
        </a:defRPr>
      </a:lvl7pPr>
      <a:lvl8pPr marL="1371600" algn="l">
        <a:spcBef>
          <a:spcPts val="0"/>
        </a:spcBef>
        <a:spcAft>
          <a:spcPts val="0"/>
        </a:spcAft>
        <a:defRPr sz="2400" b="1">
          <a:solidFill>
            <a:srgbClr val="262626"/>
          </a:solidFill>
          <a:latin typeface="微软雅黑"/>
          <a:ea typeface="微软雅黑"/>
        </a:defRPr>
      </a:lvl8pPr>
      <a:lvl9pPr marL="1828800" algn="l">
        <a:spcBef>
          <a:spcPts val="0"/>
        </a:spcBef>
        <a:spcAft>
          <a:spcPts val="0"/>
        </a:spcAft>
        <a:defRPr sz="2400" b="1">
          <a:solidFill>
            <a:srgbClr val="262626"/>
          </a:solidFill>
          <a:latin typeface="微软雅黑"/>
          <a:ea typeface="微软雅黑"/>
        </a:defRPr>
      </a:lvl9pPr>
    </p:titleStyle>
    <p:bodyStyle>
      <a:lvl1pPr marL="228600" indent="-228600" algn="l">
        <a:lnSpc>
          <a:spcPct val="130000"/>
        </a:lnSpc>
        <a:spcBef>
          <a:spcPts val="0"/>
        </a:spcBef>
        <a:spcAft>
          <a:spcPts val="1000"/>
        </a:spcAft>
        <a:buFont typeface="Arial"/>
        <a:buChar char="•"/>
        <a:defRPr sz="1600" spc="150">
          <a:solidFill>
            <a:schemeClr val="tx1"/>
          </a:solidFill>
          <a:latin typeface="微软雅黑"/>
          <a:ea typeface="微软雅黑"/>
          <a:cs typeface="微软雅黑"/>
        </a:defRPr>
      </a:lvl1pPr>
      <a:lvl2pPr marL="685800" indent="-228600" algn="l" defTabSz="0">
        <a:lnSpc>
          <a:spcPct val="130000"/>
        </a:lnSpc>
        <a:spcBef>
          <a:spcPts val="0"/>
        </a:spcBef>
        <a:spcAft>
          <a:spcPts val="1000"/>
        </a:spcAft>
        <a:buFont typeface="Arial"/>
        <a:buChar char="•"/>
        <a:defRPr sz="1600" spc="150">
          <a:solidFill>
            <a:schemeClr val="tx1"/>
          </a:solidFill>
          <a:latin typeface="微软雅黑"/>
          <a:ea typeface="微软雅黑"/>
          <a:cs typeface="微软雅黑"/>
        </a:defRPr>
        <a:tabLst>
          <a:tab pos="1609724" algn="l"/>
        </a:tabLst>
      </a:lvl2pPr>
      <a:lvl3pPr marL="1143000" indent="-228600" algn="l" defTabSz="0">
        <a:lnSpc>
          <a:spcPct val="130000"/>
        </a:lnSpc>
        <a:spcBef>
          <a:spcPts val="0"/>
        </a:spcBef>
        <a:spcAft>
          <a:spcPts val="1000"/>
        </a:spcAft>
        <a:buFont typeface="Arial"/>
        <a:buChar char="•"/>
        <a:defRPr sz="1600" spc="150">
          <a:solidFill>
            <a:schemeClr val="tx1"/>
          </a:solidFill>
          <a:latin typeface="微软雅黑"/>
          <a:ea typeface="微软雅黑"/>
          <a:cs typeface="微软雅黑"/>
        </a:defRPr>
        <a:tabLst>
          <a:tab pos="1609724" algn="l"/>
        </a:tabLst>
      </a:lvl3pPr>
      <a:lvl4pPr marL="1600200" indent="-228600" algn="l" defTabSz="0">
        <a:lnSpc>
          <a:spcPct val="130000"/>
        </a:lnSpc>
        <a:spcBef>
          <a:spcPts val="0"/>
        </a:spcBef>
        <a:spcAft>
          <a:spcPts val="1000"/>
        </a:spcAft>
        <a:buFont typeface="Arial"/>
        <a:buChar char="•"/>
        <a:defRPr sz="1600" spc="150">
          <a:solidFill>
            <a:schemeClr val="tx1"/>
          </a:solidFill>
          <a:latin typeface="微软雅黑"/>
          <a:ea typeface="微软雅黑"/>
          <a:cs typeface="微软雅黑"/>
        </a:defRPr>
        <a:tabLst>
          <a:tab pos="1609724" algn="l"/>
        </a:tabLst>
      </a:lvl4pPr>
      <a:lvl5pPr marL="2057400" indent="-228600" algn="l" defTabSz="0">
        <a:lnSpc>
          <a:spcPct val="130000"/>
        </a:lnSpc>
        <a:spcBef>
          <a:spcPts val="0"/>
        </a:spcBef>
        <a:spcAft>
          <a:spcPts val="1000"/>
        </a:spcAft>
        <a:buFont typeface="Arial"/>
        <a:buChar char="•"/>
        <a:defRPr sz="1600" spc="150">
          <a:solidFill>
            <a:schemeClr val="tx1"/>
          </a:solidFill>
          <a:latin typeface="微软雅黑"/>
          <a:ea typeface="微软雅黑"/>
          <a:cs typeface="微软雅黑"/>
        </a:defRPr>
        <a:tabLst>
          <a:tab pos="1609724" algn="l"/>
        </a:tabLst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wmf"/><Relationship Id="rId4" Type="http://schemas.openxmlformats.org/officeDocument/2006/relationships/oleObject" Target="../embeddings/oleObject2.bin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Relationship Id="rId4" Type="http://schemas.openxmlformats.org/officeDocument/2006/relationships/chart" Target="../charts/chart3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11.wmf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11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7" hidden="0"/>
          <p:cNvSpPr>
            <a:spLocks noAdjustHandles="0" noChangeArrowheads="0"/>
          </p:cNvSpPr>
          <p:nvPr isPhoto="0" userDrawn="0"/>
        </p:nvSpPr>
        <p:spPr bwMode="auto">
          <a:xfrm>
            <a:off x="530046" y="1829992"/>
            <a:ext cx="6340197" cy="20528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lnSpc>
                <a:spcPct val="110000"/>
              </a:lnSpc>
              <a:defRPr/>
            </a:pPr>
            <a:r>
              <a:rPr lang="zh-CN" sz="6000" b="1">
                <a:latin typeface="微软雅黑"/>
                <a:ea typeface="微软雅黑"/>
              </a:rPr>
              <a:t>采购订单业务系统</a:t>
            </a:r>
            <a:endParaRPr lang="en-US" sz="6000" b="1">
              <a:latin typeface="微软雅黑"/>
              <a:ea typeface="微软雅黑"/>
            </a:endParaRPr>
          </a:p>
          <a:p>
            <a:pPr algn="l">
              <a:lnSpc>
                <a:spcPct val="110000"/>
              </a:lnSpc>
              <a:defRPr/>
            </a:pPr>
            <a:r>
              <a:rPr lang="zh-CN" sz="6000" b="1">
                <a:latin typeface="微软雅黑"/>
                <a:ea typeface="微软雅黑"/>
              </a:rPr>
              <a:t>实现链路介绍</a:t>
            </a:r>
            <a:endParaRPr lang="zh-CN" sz="6000" b="1">
              <a:latin typeface="微软雅黑"/>
              <a:ea typeface="微软雅黑"/>
            </a:endParaRPr>
          </a:p>
        </p:txBody>
      </p:sp>
      <p:sp>
        <p:nvSpPr>
          <p:cNvPr id="6" name="矩形: 圆角 9" hidden="0"/>
          <p:cNvSpPr/>
          <p:nvPr isPhoto="0" userDrawn="0"/>
        </p:nvSpPr>
        <p:spPr bwMode="auto">
          <a:xfrm>
            <a:off x="664257" y="4730750"/>
            <a:ext cx="2091642" cy="464783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txBody>
          <a:bodyPr anchor="ctr"/>
          <a:lstStyle/>
          <a:p>
            <a:pPr algn="ctr">
              <a:defRPr/>
            </a:pPr>
            <a:endParaRPr lang="zh-CN">
              <a:solidFill>
                <a:schemeClr val="lt1"/>
              </a:solidFill>
            </a:endParaRPr>
          </a:p>
        </p:txBody>
      </p:sp>
      <p:sp>
        <p:nvSpPr>
          <p:cNvPr id="7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758214" y="4778476"/>
            <a:ext cx="19037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>
                <a:solidFill>
                  <a:schemeClr val="bg1"/>
                </a:solidFill>
                <a:latin typeface="微软雅黑"/>
                <a:ea typeface="微软雅黑"/>
              </a:rPr>
              <a:t>零售研发部</a:t>
            </a:r>
            <a:r>
              <a:rPr lang="en-US">
                <a:solidFill>
                  <a:schemeClr val="bg1"/>
                </a:solidFill>
                <a:latin typeface="微软雅黑"/>
                <a:ea typeface="微软雅黑"/>
              </a:rPr>
              <a:t>-</a:t>
            </a:r>
            <a:r>
              <a:rPr lang="zh-CN">
                <a:solidFill>
                  <a:schemeClr val="bg1"/>
                </a:solidFill>
                <a:latin typeface="微软雅黑"/>
                <a:ea typeface="微软雅黑"/>
              </a:rPr>
              <a:t>王帅</a:t>
            </a:r>
            <a:endParaRPr lang="zh-CN">
              <a:solidFill>
                <a:schemeClr val="bg1"/>
              </a:solidFill>
              <a:latin typeface="微软雅黑"/>
              <a:ea typeface="微软雅黑"/>
            </a:endParaRPr>
          </a:p>
        </p:txBody>
      </p:sp>
      <p:graphicFrame>
        <p:nvGraphicFramePr>
          <p:cNvPr id="0" name=""/>
          <p:cNvGraphicFramePr>
            <a:graphicFrameLocks xmlns:a="http://schemas.openxmlformats.org/drawingml/2006/main"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318770" y="863846"/>
          <a:ext cx="2245914" cy="880882"/>
        </p:xfrm>
        <a:graphic>
          <a:graphicData uri="http://schemas.openxmlformats.org/presentationml/2006/ole">
            <p:oleObj name="oleObj" r:id="rId4" imgW="3181350" imgH="1247775" progId="Photoshop.Image.13">
              <p:embed/>
              <p:pic>
                <p:nvPicPr>
                  <p:cNvPr id="8" name="" hidden="0"/>
                  <p:cNvPicPr/>
                  <p:nvPr isPhoto="0" userDrawn="0"/>
                </p:nvPicPr>
                <p:blipFill>
                  <a:blip r:embed="rId3"/>
                  <a:stretch/>
                </p:blipFill>
                <p:spPr bwMode="auto">
                  <a:xfrm>
                    <a:off x="318770" y="863846"/>
                    <a:ext cx="2245914" cy="880882"/>
                  </a:xfrm>
                  <a:prstGeom prst="rect">
                    <a:avLst/>
                  </a:prstGeom>
                </p:spPr>
              </p:pic>
            </p:oleObj>
          </a:graphicData>
        </a:graphic>
      </p:graphicFrame>
      <p:grpSp>
        <p:nvGrpSpPr>
          <p:cNvPr id="9" name="组合 3" hidden="0"/>
          <p:cNvGrpSpPr/>
          <p:nvPr isPhoto="0" userDrawn="0"/>
        </p:nvGrpSpPr>
        <p:grpSpPr bwMode="auto">
          <a:xfrm>
            <a:off x="762000" y="6362700"/>
            <a:ext cx="533400" cy="127000"/>
            <a:chOff x="762000" y="6362700"/>
            <a:chExt cx="533400" cy="127000"/>
          </a:xfrm>
        </p:grpSpPr>
        <p:sp>
          <p:nvSpPr>
            <p:cNvPr id="10" name="椭圆 2" hidden="0"/>
            <p:cNvSpPr/>
            <p:nvPr isPhoto="0" userDrawn="0"/>
          </p:nvSpPr>
          <p:spPr bwMode="auto">
            <a:xfrm>
              <a:off x="762000" y="6362700"/>
              <a:ext cx="127000" cy="127000"/>
            </a:xfrm>
            <a:prstGeom prst="ellipse">
              <a:avLst/>
            </a:prstGeom>
            <a:solidFill>
              <a:srgbClr val="36A5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1" name="椭圆 10" hidden="0"/>
            <p:cNvSpPr/>
            <p:nvPr isPhoto="0" userDrawn="0"/>
          </p:nvSpPr>
          <p:spPr bwMode="auto">
            <a:xfrm>
              <a:off x="965200" y="6362700"/>
              <a:ext cx="127000" cy="127000"/>
            </a:xfrm>
            <a:prstGeom prst="ellipse">
              <a:avLst/>
            </a:prstGeom>
            <a:noFill/>
            <a:ln>
              <a:solidFill>
                <a:srgbClr val="36A5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2" name="椭圆 12" hidden="0"/>
            <p:cNvSpPr/>
            <p:nvPr isPhoto="0" userDrawn="0"/>
          </p:nvSpPr>
          <p:spPr bwMode="auto">
            <a:xfrm>
              <a:off x="1168400" y="6362700"/>
              <a:ext cx="127000" cy="127000"/>
            </a:xfrm>
            <a:prstGeom prst="ellipse">
              <a:avLst/>
            </a:prstGeom>
            <a:noFill/>
            <a:ln>
              <a:solidFill>
                <a:srgbClr val="36A5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1" descr="采购订单应用分层架构-v1-第 1 页" hidden="0"/>
          <p:cNvPicPr>
            <a:picLocks noChangeAspect="1"/>
          </p:cNvPicPr>
          <p:nvPr isPhoto="0" userDrawn="0"/>
        </p:nvPicPr>
        <p:blipFill>
          <a:blip r:embed="rId2"/>
          <a:srcRect l="779" t="779" r="935" b="778"/>
          <a:stretch/>
        </p:blipFill>
        <p:spPr bwMode="auto">
          <a:xfrm>
            <a:off x="1751854" y="1004274"/>
            <a:ext cx="8014445" cy="5434228"/>
          </a:xfrm>
          <a:prstGeom prst="roundRect">
            <a:avLst>
              <a:gd name="adj" fmla="val 2469"/>
            </a:avLst>
          </a:prstGeom>
        </p:spPr>
      </p:pic>
      <p:sp>
        <p:nvSpPr>
          <p:cNvPr id="5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494847" y="175420"/>
            <a:ext cx="341632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defRPr>
            </a:lvl1pPr>
          </a:lstStyle>
          <a:p>
            <a:pPr>
              <a:defRPr/>
            </a:pPr>
            <a:r>
              <a:rPr lang="zh-CN"/>
              <a:t>采购订单应用架构图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组合 1" hidden="0"/>
          <p:cNvGrpSpPr/>
          <p:nvPr isPhoto="0" userDrawn="0"/>
        </p:nvGrpSpPr>
        <p:grpSpPr bwMode="auto">
          <a:xfrm>
            <a:off x="1149260" y="1401746"/>
            <a:ext cx="10189377" cy="4767747"/>
            <a:chOff x="79375" y="1023620"/>
            <a:chExt cx="12329149" cy="5768975"/>
          </a:xfrm>
        </p:grpSpPr>
        <p:grpSp>
          <p:nvGrpSpPr>
            <p:cNvPr id="5" name="组合 415" hidden="0"/>
            <p:cNvGrpSpPr/>
            <p:nvPr isPhoto="0" userDrawn="0"/>
          </p:nvGrpSpPr>
          <p:grpSpPr bwMode="auto">
            <a:xfrm>
              <a:off x="79375" y="2946400"/>
              <a:ext cx="1363345" cy="1182370"/>
              <a:chOff x="125" y="2329"/>
              <a:chExt cx="2147" cy="1862"/>
            </a:xfrm>
          </p:grpSpPr>
          <p:sp>
            <p:nvSpPr>
              <p:cNvPr id="6" name="矩形 309" hidden="0"/>
              <p:cNvSpPr/>
              <p:nvPr isPhoto="0" userDrawn="0"/>
            </p:nvSpPr>
            <p:spPr bwMode="auto">
              <a:xfrm>
                <a:off x="125" y="2329"/>
                <a:ext cx="2070" cy="1862"/>
              </a:xfrm>
              <a:prstGeom prst="rect">
                <a:avLst/>
              </a:prstGeom>
              <a:ln w="23615">
                <a:solidFill>
                  <a:schemeClr val="accent1"/>
                </a:solidFill>
                <a:prstDash val="sysDot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sz="1200">
                  <a:latin typeface="+mn-ea"/>
                </a:endParaRPr>
              </a:p>
            </p:txBody>
          </p:sp>
          <p:sp>
            <p:nvSpPr>
              <p:cNvPr id="7" name="圆角矩形 310" hidden="0"/>
              <p:cNvSpPr/>
              <p:nvPr isPhoto="0" userDrawn="0"/>
            </p:nvSpPr>
            <p:spPr bwMode="auto">
              <a:xfrm>
                <a:off x="285" y="3129"/>
                <a:ext cx="1772" cy="290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供零在线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8" name="圆角矩形 312" hidden="0"/>
              <p:cNvSpPr/>
              <p:nvPr isPhoto="0" userDrawn="0"/>
            </p:nvSpPr>
            <p:spPr bwMode="auto">
              <a:xfrm>
                <a:off x="287" y="3716"/>
                <a:ext cx="1772" cy="328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en-US" sz="1000">
                    <a:latin typeface="+mn-ea"/>
                  </a:rPr>
                  <a:t>...</a:t>
                </a:r>
                <a:endParaRPr lang="en-US" sz="1000">
                  <a:latin typeface="+mn-ea"/>
                </a:endParaRPr>
              </a:p>
            </p:txBody>
          </p:sp>
          <p:sp>
            <p:nvSpPr>
              <p:cNvPr id="9" name="文本框 316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500" y="2422"/>
                <a:ext cx="1772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latin typeface="+mn-ea"/>
                    <a:ea typeface="+mn-ea"/>
                  </a:rPr>
                  <a:t>供应商协同</a:t>
                </a:r>
                <a:endParaRPr lang="zh-CN" sz="1000">
                  <a:latin typeface="+mn-ea"/>
                  <a:ea typeface="+mn-ea"/>
                </a:endParaRPr>
              </a:p>
            </p:txBody>
          </p:sp>
        </p:grpSp>
        <p:grpSp>
          <p:nvGrpSpPr>
            <p:cNvPr id="10" name="组合 408" hidden="0"/>
            <p:cNvGrpSpPr/>
            <p:nvPr isPhoto="0" userDrawn="0"/>
          </p:nvGrpSpPr>
          <p:grpSpPr bwMode="auto">
            <a:xfrm>
              <a:off x="79375" y="4695190"/>
              <a:ext cx="1363286" cy="1664970"/>
              <a:chOff x="125" y="6131"/>
              <a:chExt cx="2147" cy="2622"/>
            </a:xfrm>
          </p:grpSpPr>
          <p:sp>
            <p:nvSpPr>
              <p:cNvPr id="11" name="矩形 308" hidden="0"/>
              <p:cNvSpPr/>
              <p:nvPr isPhoto="0" userDrawn="0"/>
            </p:nvSpPr>
            <p:spPr bwMode="auto">
              <a:xfrm>
                <a:off x="125" y="6131"/>
                <a:ext cx="2043" cy="2622"/>
              </a:xfrm>
              <a:prstGeom prst="rect">
                <a:avLst/>
              </a:prstGeom>
              <a:ln w="23615">
                <a:solidFill>
                  <a:schemeClr val="accent1"/>
                </a:solidFill>
                <a:prstDash val="sysDot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sz="1200">
                  <a:latin typeface="+mn-ea"/>
                </a:endParaRPr>
              </a:p>
            </p:txBody>
          </p:sp>
          <p:sp>
            <p:nvSpPr>
              <p:cNvPr id="12" name="圆角矩形 313" hidden="0"/>
              <p:cNvSpPr/>
              <p:nvPr isPhoto="0" userDrawn="0"/>
            </p:nvSpPr>
            <p:spPr bwMode="auto">
              <a:xfrm>
                <a:off x="287" y="7215"/>
                <a:ext cx="1772" cy="310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销售单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13" name="圆角矩形 314" hidden="0"/>
              <p:cNvSpPr/>
              <p:nvPr isPhoto="0" userDrawn="0"/>
            </p:nvSpPr>
            <p:spPr bwMode="auto">
              <a:xfrm>
                <a:off x="285" y="7783"/>
                <a:ext cx="1772" cy="309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凭证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14" name="圆角矩形 315" hidden="0"/>
              <p:cNvSpPr/>
              <p:nvPr isPhoto="0" userDrawn="0"/>
            </p:nvSpPr>
            <p:spPr bwMode="auto">
              <a:xfrm>
                <a:off x="285" y="8261"/>
                <a:ext cx="1772" cy="329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主数据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15" name="文本框 317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500" y="6165"/>
                <a:ext cx="1772" cy="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en-US" sz="1150">
                    <a:latin typeface="+mn-ea"/>
                    <a:ea typeface="+mn-ea"/>
                  </a:rPr>
                  <a:t>SAP</a:t>
                </a:r>
                <a:endParaRPr lang="en-US" sz="1150">
                  <a:latin typeface="+mn-ea"/>
                  <a:ea typeface="+mn-ea"/>
                </a:endParaRPr>
              </a:p>
            </p:txBody>
          </p:sp>
        </p:grpSp>
        <p:grpSp>
          <p:nvGrpSpPr>
            <p:cNvPr id="16" name="组合 402" hidden="0"/>
            <p:cNvGrpSpPr/>
            <p:nvPr isPhoto="0" userDrawn="0"/>
          </p:nvGrpSpPr>
          <p:grpSpPr bwMode="auto">
            <a:xfrm>
              <a:off x="1851571" y="1035825"/>
              <a:ext cx="7370061" cy="3525971"/>
              <a:chOff x="2690" y="1405"/>
              <a:chExt cx="11606" cy="5553"/>
            </a:xfrm>
          </p:grpSpPr>
          <p:sp>
            <p:nvSpPr>
              <p:cNvPr id="17" name="矩形 303" hidden="0"/>
              <p:cNvSpPr/>
              <p:nvPr isPhoto="0" userDrawn="0"/>
            </p:nvSpPr>
            <p:spPr bwMode="auto">
              <a:xfrm>
                <a:off x="2690" y="1405"/>
                <a:ext cx="11606" cy="5553"/>
              </a:xfrm>
              <a:prstGeom prst="rect">
                <a:avLst/>
              </a:prstGeom>
              <a:ln w="23615">
                <a:solidFill>
                  <a:schemeClr val="accent1"/>
                </a:solidFill>
                <a:prstDash val="sysDot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>
                  <a:latin typeface="+mn-ea"/>
                </a:endParaRPr>
              </a:p>
            </p:txBody>
          </p:sp>
          <p:sp>
            <p:nvSpPr>
              <p:cNvPr id="18" name="矩形 304" hidden="0"/>
              <p:cNvSpPr/>
              <p:nvPr isPhoto="0" userDrawn="0"/>
            </p:nvSpPr>
            <p:spPr bwMode="auto">
              <a:xfrm>
                <a:off x="4499" y="5122"/>
                <a:ext cx="9599" cy="1751"/>
              </a:xfrm>
              <a:prstGeom prst="rect">
                <a:avLst/>
              </a:prstGeom>
              <a:ln w="10495">
                <a:prstDash val="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>
                  <a:latin typeface="+mn-ea"/>
                </a:endParaRPr>
              </a:p>
            </p:txBody>
          </p:sp>
          <p:sp>
            <p:nvSpPr>
              <p:cNvPr id="19" name="矩形 305" hidden="0"/>
              <p:cNvSpPr/>
              <p:nvPr isPhoto="0" userDrawn="0"/>
            </p:nvSpPr>
            <p:spPr bwMode="auto">
              <a:xfrm>
                <a:off x="4499" y="3129"/>
                <a:ext cx="9599" cy="1901"/>
              </a:xfrm>
              <a:prstGeom prst="rect">
                <a:avLst/>
              </a:prstGeom>
              <a:ln w="10495">
                <a:solidFill>
                  <a:schemeClr val="accent1"/>
                </a:solidFill>
                <a:prstDash val="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>
                  <a:latin typeface="+mn-ea"/>
                </a:endParaRPr>
              </a:p>
            </p:txBody>
          </p:sp>
          <p:sp>
            <p:nvSpPr>
              <p:cNvPr id="20" name="矩形 306" hidden="0"/>
              <p:cNvSpPr/>
              <p:nvPr isPhoto="0" userDrawn="0"/>
            </p:nvSpPr>
            <p:spPr bwMode="auto">
              <a:xfrm>
                <a:off x="8444" y="2057"/>
                <a:ext cx="5652" cy="822"/>
              </a:xfrm>
              <a:prstGeom prst="rect">
                <a:avLst/>
              </a:prstGeom>
              <a:ln w="10495">
                <a:solidFill>
                  <a:schemeClr val="accent1"/>
                </a:solidFill>
                <a:prstDash val="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>
                  <a:latin typeface="+mn-ea"/>
                </a:endParaRPr>
              </a:p>
            </p:txBody>
          </p:sp>
          <p:sp>
            <p:nvSpPr>
              <p:cNvPr id="21" name="矩形 307" hidden="0"/>
              <p:cNvSpPr/>
              <p:nvPr isPhoto="0" userDrawn="0"/>
            </p:nvSpPr>
            <p:spPr bwMode="auto">
              <a:xfrm>
                <a:off x="4503" y="2027"/>
                <a:ext cx="3824" cy="850"/>
              </a:xfrm>
              <a:prstGeom prst="rect">
                <a:avLst/>
              </a:prstGeom>
              <a:ln w="10495">
                <a:prstDash val="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>
                  <a:latin typeface="+mn-ea"/>
                </a:endParaRPr>
              </a:p>
            </p:txBody>
          </p:sp>
          <p:sp>
            <p:nvSpPr>
              <p:cNvPr id="22" name="文本框 318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7775" y="1443"/>
                <a:ext cx="1749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latin typeface="+mn-ea"/>
                    <a:ea typeface="+mn-ea"/>
                  </a:rPr>
                  <a:t>供应域</a:t>
                </a:r>
                <a:endParaRPr lang="zh-CN" sz="1000">
                  <a:latin typeface="+mn-ea"/>
                  <a:ea typeface="+mn-ea"/>
                </a:endParaRPr>
              </a:p>
            </p:txBody>
          </p:sp>
          <p:sp>
            <p:nvSpPr>
              <p:cNvPr id="23" name="文本框 319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3029" y="2274"/>
                <a:ext cx="1760" cy="8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150">
                    <a:latin typeface="+mn-ea"/>
                    <a:ea typeface="+mn-ea"/>
                  </a:rPr>
                  <a:t>供配分析</a:t>
                </a:r>
                <a:r>
                  <a:rPr lang="en-US" sz="1150">
                    <a:latin typeface="+mn-ea"/>
                    <a:ea typeface="+mn-ea"/>
                  </a:rPr>
                  <a:t>(</a:t>
                </a:r>
                <a:r>
                  <a:rPr lang="zh-CN" sz="1150">
                    <a:latin typeface="+mn-ea"/>
                    <a:ea typeface="+mn-ea"/>
                  </a:rPr>
                  <a:t>计划</a:t>
                </a:r>
                <a:r>
                  <a:rPr lang="en-US" sz="1150">
                    <a:latin typeface="+mn-ea"/>
                    <a:ea typeface="+mn-ea"/>
                  </a:rPr>
                  <a:t>)</a:t>
                </a:r>
                <a:endParaRPr lang="en-US" sz="1150">
                  <a:latin typeface="+mn-ea"/>
                  <a:ea typeface="+mn-ea"/>
                </a:endParaRPr>
              </a:p>
            </p:txBody>
          </p:sp>
          <p:sp>
            <p:nvSpPr>
              <p:cNvPr id="24" name="文本框 320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3025" y="3834"/>
                <a:ext cx="1760" cy="8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150">
                    <a:latin typeface="+mn-ea"/>
                    <a:ea typeface="+mn-ea"/>
                  </a:rPr>
                  <a:t>业务执行</a:t>
                </a:r>
                <a:r>
                  <a:rPr lang="en-US" sz="1150">
                    <a:latin typeface="+mn-ea"/>
                    <a:ea typeface="+mn-ea"/>
                  </a:rPr>
                  <a:t>(</a:t>
                </a:r>
                <a:r>
                  <a:rPr lang="zh-CN" sz="1150">
                    <a:latin typeface="+mn-ea"/>
                    <a:ea typeface="+mn-ea"/>
                  </a:rPr>
                  <a:t>驱动</a:t>
                </a:r>
                <a:r>
                  <a:rPr lang="en-US" sz="1150">
                    <a:latin typeface="+mn-ea"/>
                    <a:ea typeface="+mn-ea"/>
                  </a:rPr>
                  <a:t>)</a:t>
                </a:r>
                <a:endParaRPr lang="en-US" sz="1150">
                  <a:latin typeface="+mn-ea"/>
                  <a:ea typeface="+mn-ea"/>
                </a:endParaRPr>
              </a:p>
            </p:txBody>
          </p:sp>
          <p:sp>
            <p:nvSpPr>
              <p:cNvPr id="25" name="文本框 321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3025" y="5350"/>
                <a:ext cx="1760" cy="8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150">
                    <a:latin typeface="+mn-ea"/>
                    <a:ea typeface="+mn-ea"/>
                  </a:rPr>
                  <a:t>领域模型</a:t>
                </a:r>
                <a:r>
                  <a:rPr lang="en-US" sz="1150">
                    <a:latin typeface="+mn-ea"/>
                    <a:ea typeface="+mn-ea"/>
                  </a:rPr>
                  <a:t>(</a:t>
                </a:r>
                <a:r>
                  <a:rPr lang="zh-CN" sz="1150">
                    <a:latin typeface="+mn-ea"/>
                    <a:ea typeface="+mn-ea"/>
                  </a:rPr>
                  <a:t>执行</a:t>
                </a:r>
                <a:r>
                  <a:rPr lang="en-US" sz="1150">
                    <a:latin typeface="+mn-ea"/>
                    <a:ea typeface="+mn-ea"/>
                  </a:rPr>
                  <a:t>)</a:t>
                </a:r>
                <a:endParaRPr lang="en-US" sz="1150">
                  <a:latin typeface="+mn-ea"/>
                  <a:ea typeface="+mn-ea"/>
                </a:endParaRPr>
              </a:p>
            </p:txBody>
          </p:sp>
          <p:sp>
            <p:nvSpPr>
              <p:cNvPr id="26" name="圆角矩形 322" hidden="0"/>
              <p:cNvSpPr/>
              <p:nvPr isPhoto="0" userDrawn="0"/>
            </p:nvSpPr>
            <p:spPr bwMode="auto">
              <a:xfrm>
                <a:off x="4609" y="2303"/>
                <a:ext cx="1749" cy="308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采购计划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27" name="圆角矩形 323" hidden="0"/>
              <p:cNvSpPr/>
              <p:nvPr isPhoto="0" userDrawn="0"/>
            </p:nvSpPr>
            <p:spPr bwMode="auto">
              <a:xfrm>
                <a:off x="6484" y="2314"/>
                <a:ext cx="1749" cy="308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加配计划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28" name="圆角矩形 324" hidden="0"/>
              <p:cNvSpPr/>
              <p:nvPr isPhoto="0" userDrawn="0"/>
            </p:nvSpPr>
            <p:spPr bwMode="auto">
              <a:xfrm>
                <a:off x="8909" y="2277"/>
                <a:ext cx="2044" cy="308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店仓智能补货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29" name="圆角矩形 325" hidden="0"/>
              <p:cNvSpPr/>
              <p:nvPr isPhoto="0" userDrawn="0"/>
            </p:nvSpPr>
            <p:spPr bwMode="auto">
              <a:xfrm>
                <a:off x="11623" y="2303"/>
                <a:ext cx="1749" cy="308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销量预测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30" name="圆角矩形 326" hidden="0"/>
              <p:cNvSpPr/>
              <p:nvPr isPhoto="0" userDrawn="0"/>
            </p:nvSpPr>
            <p:spPr bwMode="auto">
              <a:xfrm>
                <a:off x="4603" y="3350"/>
                <a:ext cx="2044" cy="308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生鲜购物车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31" name="圆角矩形 327" hidden="0"/>
              <p:cNvSpPr/>
              <p:nvPr isPhoto="0" userDrawn="0"/>
            </p:nvSpPr>
            <p:spPr bwMode="auto">
              <a:xfrm>
                <a:off x="6951" y="3350"/>
                <a:ext cx="2044" cy="308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食用购物车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32" name="圆角矩形 328" hidden="0"/>
              <p:cNvSpPr/>
              <p:nvPr isPhoto="0" userDrawn="0"/>
            </p:nvSpPr>
            <p:spPr bwMode="auto">
              <a:xfrm>
                <a:off x="9299" y="3350"/>
                <a:ext cx="2044" cy="308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联营购物车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33" name="圆角矩形 329" hidden="0"/>
              <p:cNvSpPr/>
              <p:nvPr isPhoto="0" userDrawn="0"/>
            </p:nvSpPr>
            <p:spPr bwMode="auto">
              <a:xfrm>
                <a:off x="4603" y="3942"/>
                <a:ext cx="1452" cy="289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采购申请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34" name="圆角矩形 330" hidden="0"/>
              <p:cNvSpPr/>
              <p:nvPr isPhoto="0" userDrawn="0"/>
            </p:nvSpPr>
            <p:spPr bwMode="auto">
              <a:xfrm>
                <a:off x="6183" y="3942"/>
                <a:ext cx="1452" cy="289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加配申请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35" name="圆角矩形 331" hidden="0"/>
              <p:cNvSpPr/>
              <p:nvPr isPhoto="0" userDrawn="0"/>
            </p:nvSpPr>
            <p:spPr bwMode="auto">
              <a:xfrm>
                <a:off x="7763" y="3942"/>
                <a:ext cx="1452" cy="289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调拨申请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36" name="圆角矩形 332" hidden="0"/>
              <p:cNvSpPr/>
              <p:nvPr isPhoto="0" userDrawn="0"/>
            </p:nvSpPr>
            <p:spPr bwMode="auto">
              <a:xfrm>
                <a:off x="9369" y="3942"/>
                <a:ext cx="1452" cy="289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退货申请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37" name="圆角矩形 333" hidden="0"/>
              <p:cNvSpPr/>
              <p:nvPr isPhoto="0" userDrawn="0"/>
            </p:nvSpPr>
            <p:spPr bwMode="auto">
              <a:xfrm>
                <a:off x="10952" y="3942"/>
                <a:ext cx="1452" cy="289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补救申请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38" name="圆角矩形 334" hidden="0"/>
              <p:cNvSpPr/>
              <p:nvPr isPhoto="0" userDrawn="0"/>
            </p:nvSpPr>
            <p:spPr bwMode="auto">
              <a:xfrm>
                <a:off x="12502" y="3942"/>
                <a:ext cx="1452" cy="289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申偿申请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39" name="圆角矩形 335" hidden="0"/>
              <p:cNvSpPr/>
              <p:nvPr isPhoto="0" userDrawn="0"/>
            </p:nvSpPr>
            <p:spPr bwMode="auto">
              <a:xfrm>
                <a:off x="4603" y="4503"/>
                <a:ext cx="9299" cy="308"/>
              </a:xfrm>
              <a:prstGeom prst="roundRect">
                <a:avLst>
                  <a:gd name="adj" fmla="val 16667"/>
                </a:avLst>
              </a:prstGeom>
              <a:ln w="1049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需求单审核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40" name="圆角矩形 336" hidden="0"/>
              <p:cNvSpPr/>
              <p:nvPr isPhoto="0" userDrawn="0"/>
            </p:nvSpPr>
            <p:spPr bwMode="auto">
              <a:xfrm>
                <a:off x="4603" y="5493"/>
                <a:ext cx="9299" cy="308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集</a:t>
                </a:r>
                <a:r>
                  <a:rPr lang="en-US" sz="1000">
                    <a:latin typeface="+mn-ea"/>
                  </a:rPr>
                  <a:t>/</a:t>
                </a:r>
                <a:r>
                  <a:rPr lang="zh-CN" sz="1000">
                    <a:latin typeface="+mn-ea"/>
                  </a:rPr>
                  <a:t>拆单队列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41" name="圆角矩形 337" hidden="0"/>
              <p:cNvSpPr/>
              <p:nvPr isPhoto="0" userDrawn="0"/>
            </p:nvSpPr>
            <p:spPr bwMode="auto">
              <a:xfrm>
                <a:off x="4603" y="5987"/>
                <a:ext cx="1452" cy="289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申请</a:t>
                </a:r>
                <a:r>
                  <a:rPr lang="en-US" sz="1000">
                    <a:latin typeface="+mn-ea"/>
                  </a:rPr>
                  <a:t>(PR)</a:t>
                </a:r>
                <a:endParaRPr lang="en-US" sz="1000">
                  <a:latin typeface="+mn-ea"/>
                </a:endParaRPr>
              </a:p>
            </p:txBody>
          </p:sp>
          <p:sp>
            <p:nvSpPr>
              <p:cNvPr id="42" name="圆角矩形 338" hidden="0"/>
              <p:cNvSpPr/>
              <p:nvPr isPhoto="0" userDrawn="0"/>
            </p:nvSpPr>
            <p:spPr bwMode="auto">
              <a:xfrm>
                <a:off x="7923" y="5998"/>
                <a:ext cx="1452" cy="289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采购</a:t>
                </a:r>
                <a:r>
                  <a:rPr lang="en-US" sz="1000">
                    <a:latin typeface="+mn-ea"/>
                  </a:rPr>
                  <a:t>(PO)</a:t>
                </a:r>
                <a:endParaRPr lang="en-US" sz="1000">
                  <a:latin typeface="+mn-ea"/>
                </a:endParaRPr>
              </a:p>
            </p:txBody>
          </p:sp>
          <p:sp>
            <p:nvSpPr>
              <p:cNvPr id="43" name="圆角矩形 339" hidden="0"/>
              <p:cNvSpPr/>
              <p:nvPr isPhoto="0" userDrawn="0"/>
            </p:nvSpPr>
            <p:spPr bwMode="auto">
              <a:xfrm>
                <a:off x="11056" y="5970"/>
                <a:ext cx="1452" cy="289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交货</a:t>
                </a:r>
                <a:r>
                  <a:rPr lang="en-US" sz="1000">
                    <a:latin typeface="+mn-ea"/>
                  </a:rPr>
                  <a:t>(DN)</a:t>
                </a:r>
                <a:endParaRPr lang="en-US" sz="1000">
                  <a:latin typeface="+mn-ea"/>
                </a:endParaRPr>
              </a:p>
            </p:txBody>
          </p:sp>
          <p:sp>
            <p:nvSpPr>
              <p:cNvPr id="44" name="圆角矩形 340" hidden="0"/>
              <p:cNvSpPr/>
              <p:nvPr isPhoto="0" userDrawn="0"/>
            </p:nvSpPr>
            <p:spPr bwMode="auto">
              <a:xfrm>
                <a:off x="4609" y="6483"/>
                <a:ext cx="9299" cy="308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出入库执行单据</a:t>
                </a:r>
                <a:endParaRPr lang="zh-CN" sz="1000">
                  <a:latin typeface="+mn-ea"/>
                </a:endParaRPr>
              </a:p>
            </p:txBody>
          </p:sp>
        </p:grpSp>
        <p:sp>
          <p:nvSpPr>
            <p:cNvPr id="45" name="矩形 364" hidden="0"/>
            <p:cNvSpPr/>
            <p:nvPr isPhoto="0" userDrawn="0"/>
          </p:nvSpPr>
          <p:spPr bwMode="auto">
            <a:xfrm>
              <a:off x="9467991" y="4770693"/>
              <a:ext cx="1110557" cy="1810926"/>
            </a:xfrm>
            <a:prstGeom prst="rect">
              <a:avLst/>
            </a:prstGeom>
            <a:ln w="23615">
              <a:solidFill>
                <a:schemeClr val="accent1"/>
              </a:solidFill>
              <a:prstDash val="sysDot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>
                <a:latin typeface="+mn-ea"/>
              </a:endParaRPr>
            </a:p>
          </p:txBody>
        </p:sp>
        <p:sp>
          <p:nvSpPr>
            <p:cNvPr id="46" name="文本框 365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9546093" y="4851255"/>
              <a:ext cx="1064840" cy="327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sz="1150">
                  <a:latin typeface="+mn-ea"/>
                  <a:ea typeface="+mn-ea"/>
                </a:rPr>
                <a:t>TMS</a:t>
              </a:r>
              <a:endParaRPr lang="en-US" sz="1150">
                <a:latin typeface="+mn-ea"/>
                <a:ea typeface="+mn-ea"/>
              </a:endParaRPr>
            </a:p>
          </p:txBody>
        </p:sp>
        <p:sp>
          <p:nvSpPr>
            <p:cNvPr id="47" name="圆角矩形 366" hidden="0"/>
            <p:cNvSpPr/>
            <p:nvPr isPhoto="0" userDrawn="0"/>
          </p:nvSpPr>
          <p:spPr bwMode="auto">
            <a:xfrm>
              <a:off x="9539108" y="5225329"/>
              <a:ext cx="921972" cy="183505"/>
            </a:xfrm>
            <a:prstGeom prst="roundRect">
              <a:avLst>
                <a:gd name="adj" fmla="val 16667"/>
              </a:avLst>
            </a:prstGeom>
            <a:ln w="15744"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zh-CN" sz="1000">
                  <a:latin typeface="+mn-ea"/>
                </a:rPr>
                <a:t>计划</a:t>
              </a:r>
              <a:endParaRPr lang="zh-CN" sz="1000">
                <a:latin typeface="+mn-ea"/>
              </a:endParaRPr>
            </a:p>
          </p:txBody>
        </p:sp>
        <p:sp>
          <p:nvSpPr>
            <p:cNvPr id="48" name="圆角矩形 367" hidden="0"/>
            <p:cNvSpPr/>
            <p:nvPr isPhoto="0" userDrawn="0"/>
          </p:nvSpPr>
          <p:spPr bwMode="auto">
            <a:xfrm>
              <a:off x="9546093" y="5560592"/>
              <a:ext cx="921972" cy="183505"/>
            </a:xfrm>
            <a:prstGeom prst="roundRect">
              <a:avLst>
                <a:gd name="adj" fmla="val 16667"/>
              </a:avLst>
            </a:prstGeom>
            <a:ln w="15744"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zh-CN" sz="1000">
                  <a:latin typeface="+mn-ea"/>
                </a:rPr>
                <a:t>派车</a:t>
              </a:r>
              <a:endParaRPr lang="zh-CN" sz="1000">
                <a:latin typeface="+mn-ea"/>
              </a:endParaRPr>
            </a:p>
          </p:txBody>
        </p:sp>
        <p:sp>
          <p:nvSpPr>
            <p:cNvPr id="49" name="圆角矩形 368" hidden="0"/>
            <p:cNvSpPr/>
            <p:nvPr isPhoto="0" userDrawn="0"/>
          </p:nvSpPr>
          <p:spPr bwMode="auto">
            <a:xfrm>
              <a:off x="9546093" y="5866011"/>
              <a:ext cx="921972" cy="183505"/>
            </a:xfrm>
            <a:prstGeom prst="roundRect">
              <a:avLst>
                <a:gd name="adj" fmla="val 16667"/>
              </a:avLst>
            </a:prstGeom>
            <a:ln w="15744"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zh-CN" sz="1000">
                  <a:latin typeface="+mn-ea"/>
                </a:rPr>
                <a:t>任务</a:t>
              </a:r>
              <a:endParaRPr lang="zh-CN" sz="1000">
                <a:latin typeface="+mn-ea"/>
              </a:endParaRPr>
            </a:p>
          </p:txBody>
        </p:sp>
        <p:sp>
          <p:nvSpPr>
            <p:cNvPr id="50" name="圆角矩形 369" hidden="0"/>
            <p:cNvSpPr/>
            <p:nvPr isPhoto="0" userDrawn="0"/>
          </p:nvSpPr>
          <p:spPr bwMode="auto">
            <a:xfrm>
              <a:off x="9546093" y="6175874"/>
              <a:ext cx="921972" cy="183505"/>
            </a:xfrm>
            <a:prstGeom prst="roundRect">
              <a:avLst>
                <a:gd name="adj" fmla="val 16667"/>
              </a:avLst>
            </a:prstGeom>
            <a:ln w="15744"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zh-CN" sz="1000">
                  <a:latin typeface="+mn-ea"/>
                </a:rPr>
                <a:t>包裹</a:t>
              </a:r>
              <a:endParaRPr lang="zh-CN" sz="1000">
                <a:latin typeface="+mn-ea"/>
              </a:endParaRPr>
            </a:p>
          </p:txBody>
        </p:sp>
        <p:sp>
          <p:nvSpPr>
            <p:cNvPr id="51" name="矩形 370" hidden="0"/>
            <p:cNvSpPr/>
            <p:nvPr isPhoto="0" userDrawn="0"/>
          </p:nvSpPr>
          <p:spPr bwMode="auto">
            <a:xfrm>
              <a:off x="11025566" y="4759263"/>
              <a:ext cx="1110557" cy="1822990"/>
            </a:xfrm>
            <a:prstGeom prst="rect">
              <a:avLst/>
            </a:prstGeom>
            <a:ln w="23615">
              <a:solidFill>
                <a:schemeClr val="accent1"/>
              </a:solidFill>
              <a:prstDash val="sysDot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>
                <a:latin typeface="+mn-ea"/>
              </a:endParaRPr>
            </a:p>
          </p:txBody>
        </p:sp>
        <p:sp>
          <p:nvSpPr>
            <p:cNvPr id="52" name="文本框 371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11103667" y="4839825"/>
              <a:ext cx="1064840" cy="327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sz="1150">
                  <a:latin typeface="+mn-ea"/>
                  <a:ea typeface="+mn-ea"/>
                </a:rPr>
                <a:t>BMS</a:t>
              </a:r>
              <a:endParaRPr lang="en-US" sz="1150">
                <a:latin typeface="+mn-ea"/>
                <a:ea typeface="+mn-ea"/>
              </a:endParaRPr>
            </a:p>
          </p:txBody>
        </p:sp>
        <p:sp>
          <p:nvSpPr>
            <p:cNvPr id="53" name="圆角矩形 372" hidden="0"/>
            <p:cNvSpPr/>
            <p:nvPr isPhoto="0" userDrawn="0"/>
          </p:nvSpPr>
          <p:spPr bwMode="auto">
            <a:xfrm>
              <a:off x="11096682" y="5213901"/>
              <a:ext cx="921972" cy="183505"/>
            </a:xfrm>
            <a:prstGeom prst="roundRect">
              <a:avLst>
                <a:gd name="adj" fmla="val 16667"/>
              </a:avLst>
            </a:prstGeom>
            <a:ln w="15744"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zh-CN" sz="1000">
                  <a:latin typeface="+mn-ea"/>
                </a:rPr>
                <a:t>计费引擎</a:t>
              </a:r>
              <a:endParaRPr lang="zh-CN" sz="1000">
                <a:latin typeface="+mn-ea"/>
              </a:endParaRPr>
            </a:p>
          </p:txBody>
        </p:sp>
        <p:sp>
          <p:nvSpPr>
            <p:cNvPr id="54" name="圆角矩形 373" hidden="0"/>
            <p:cNvSpPr/>
            <p:nvPr isPhoto="0" userDrawn="0"/>
          </p:nvSpPr>
          <p:spPr bwMode="auto">
            <a:xfrm>
              <a:off x="11103667" y="5549163"/>
              <a:ext cx="921972" cy="183505"/>
            </a:xfrm>
            <a:prstGeom prst="roundRect">
              <a:avLst>
                <a:gd name="adj" fmla="val 16667"/>
              </a:avLst>
            </a:prstGeom>
            <a:ln w="15744"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zh-CN" sz="1000">
                  <a:latin typeface="+mn-ea"/>
                </a:rPr>
                <a:t>账单</a:t>
              </a:r>
              <a:endParaRPr lang="zh-CN" sz="1000">
                <a:latin typeface="+mn-ea"/>
              </a:endParaRPr>
            </a:p>
          </p:txBody>
        </p:sp>
        <p:sp>
          <p:nvSpPr>
            <p:cNvPr id="55" name="圆角矩形 374" hidden="0"/>
            <p:cNvSpPr/>
            <p:nvPr isPhoto="0" userDrawn="0"/>
          </p:nvSpPr>
          <p:spPr bwMode="auto">
            <a:xfrm>
              <a:off x="11103667" y="5854581"/>
              <a:ext cx="921972" cy="183505"/>
            </a:xfrm>
            <a:prstGeom prst="roundRect">
              <a:avLst>
                <a:gd name="adj" fmla="val 16667"/>
              </a:avLst>
            </a:prstGeom>
            <a:ln w="15744"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zh-CN" sz="1000">
                  <a:latin typeface="+mn-ea"/>
                </a:rPr>
                <a:t>凭证</a:t>
              </a:r>
              <a:endParaRPr lang="zh-CN" sz="1000">
                <a:latin typeface="+mn-ea"/>
              </a:endParaRPr>
            </a:p>
          </p:txBody>
        </p:sp>
        <p:sp>
          <p:nvSpPr>
            <p:cNvPr id="56" name="圆角矩形 375" hidden="0"/>
            <p:cNvSpPr/>
            <p:nvPr isPhoto="0" userDrawn="0"/>
          </p:nvSpPr>
          <p:spPr bwMode="auto">
            <a:xfrm>
              <a:off x="11103667" y="6164445"/>
              <a:ext cx="921972" cy="183505"/>
            </a:xfrm>
            <a:prstGeom prst="roundRect">
              <a:avLst>
                <a:gd name="adj" fmla="val 16667"/>
              </a:avLst>
            </a:prstGeom>
            <a:ln w="15744"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zh-CN" sz="1000">
                  <a:latin typeface="+mn-ea"/>
                </a:rPr>
                <a:t>发票</a:t>
              </a:r>
              <a:endParaRPr lang="zh-CN" sz="1000">
                <a:latin typeface="+mn-ea"/>
              </a:endParaRPr>
            </a:p>
          </p:txBody>
        </p:sp>
        <p:sp>
          <p:nvSpPr>
            <p:cNvPr id="57" name="文本框 377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1393791" y="2907401"/>
              <a:ext cx="1125161" cy="2964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 sz="1000">
                  <a:solidFill>
                    <a:schemeClr val="tx1"/>
                  </a:solidFill>
                  <a:latin typeface="+mn-ea"/>
                  <a:ea typeface="+mn-ea"/>
                </a:rPr>
                <a:t>协同</a:t>
              </a:r>
              <a:endParaRPr lang="zh-CN" sz="1000">
                <a:solidFill>
                  <a:schemeClr val="tx1"/>
                </a:solidFill>
                <a:latin typeface="+mn-ea"/>
                <a:ea typeface="+mn-ea"/>
              </a:endParaRPr>
            </a:p>
          </p:txBody>
        </p:sp>
        <p:cxnSp>
          <p:nvCxnSpPr>
            <p:cNvPr id="58" name="直接箭头连接符 383" hidden="0"/>
            <p:cNvCxnSpPr>
              <a:cxnSpLocks/>
            </p:cNvCxnSpPr>
          </p:nvCxnSpPr>
          <p:spPr bwMode="auto">
            <a:xfrm flipH="1" flipV="1">
              <a:off x="4511675" y="5661660"/>
              <a:ext cx="14605" cy="710565"/>
            </a:xfrm>
            <a:prstGeom prst="straightConnector1">
              <a:avLst/>
            </a:prstGeom>
            <a:ln w="5248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文本框 384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4526280" y="5735048"/>
              <a:ext cx="1296670" cy="2964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 sz="1000">
                  <a:solidFill>
                    <a:schemeClr val="tx1"/>
                  </a:solidFill>
                  <a:latin typeface="+mn-ea"/>
                  <a:ea typeface="+mn-ea"/>
                </a:rPr>
                <a:t>出入库指令回传</a:t>
              </a:r>
              <a:endParaRPr lang="zh-CN" sz="1000">
                <a:solidFill>
                  <a:schemeClr val="tx1"/>
                </a:solidFill>
                <a:latin typeface="+mn-ea"/>
                <a:ea typeface="+mn-ea"/>
              </a:endParaRPr>
            </a:p>
          </p:txBody>
        </p:sp>
        <p:grpSp>
          <p:nvGrpSpPr>
            <p:cNvPr id="60" name="组合 406" hidden="0"/>
            <p:cNvGrpSpPr/>
            <p:nvPr isPhoto="0" userDrawn="0"/>
          </p:nvGrpSpPr>
          <p:grpSpPr bwMode="auto">
            <a:xfrm>
              <a:off x="1712595" y="4561840"/>
              <a:ext cx="7755255" cy="2230755"/>
              <a:chOff x="2679" y="6845"/>
              <a:chExt cx="12213" cy="3513"/>
            </a:xfrm>
          </p:grpSpPr>
          <p:sp>
            <p:nvSpPr>
              <p:cNvPr id="61" name="矩形 341" hidden="0"/>
              <p:cNvSpPr/>
              <p:nvPr isPhoto="0" userDrawn="0"/>
            </p:nvSpPr>
            <p:spPr bwMode="auto">
              <a:xfrm>
                <a:off x="2690" y="7639"/>
                <a:ext cx="5027" cy="926"/>
              </a:xfrm>
              <a:prstGeom prst="rect">
                <a:avLst/>
              </a:prstGeom>
              <a:ln w="23615">
                <a:solidFill>
                  <a:schemeClr val="accent1"/>
                </a:solidFill>
                <a:prstDash val="sysDot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>
                  <a:latin typeface="+mn-ea"/>
                </a:endParaRPr>
              </a:p>
            </p:txBody>
          </p:sp>
          <p:sp>
            <p:nvSpPr>
              <p:cNvPr id="62" name="文本框 342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3998" y="7647"/>
                <a:ext cx="2532" cy="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150">
                    <a:latin typeface="+mn-ea"/>
                    <a:ea typeface="+mn-ea"/>
                  </a:rPr>
                  <a:t>仓端</a:t>
                </a:r>
                <a:r>
                  <a:rPr lang="en-US" sz="1150">
                    <a:latin typeface="+mn-ea"/>
                    <a:ea typeface="+mn-ea"/>
                  </a:rPr>
                  <a:t>(LOMS)</a:t>
                </a:r>
                <a:endParaRPr lang="en-US" sz="1150">
                  <a:latin typeface="+mn-ea"/>
                  <a:ea typeface="+mn-ea"/>
                </a:endParaRPr>
              </a:p>
            </p:txBody>
          </p:sp>
          <p:sp>
            <p:nvSpPr>
              <p:cNvPr id="63" name="圆角矩形 343" hidden="0"/>
              <p:cNvSpPr/>
              <p:nvPr isPhoto="0" userDrawn="0"/>
            </p:nvSpPr>
            <p:spPr bwMode="auto">
              <a:xfrm>
                <a:off x="2763" y="8138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物流单据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64" name="圆角矩形 344" hidden="0"/>
              <p:cNvSpPr/>
              <p:nvPr isPhoto="0" userDrawn="0"/>
            </p:nvSpPr>
            <p:spPr bwMode="auto">
              <a:xfrm>
                <a:off x="4379" y="8134"/>
                <a:ext cx="1589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出入库指令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65" name="圆角矩形 345" hidden="0"/>
              <p:cNvSpPr/>
              <p:nvPr isPhoto="0" userDrawn="0"/>
            </p:nvSpPr>
            <p:spPr bwMode="auto">
              <a:xfrm>
                <a:off x="6132" y="8149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运输指令</a:t>
                </a:r>
                <a:endParaRPr lang="zh-CN" sz="1000">
                  <a:latin typeface="+mn-ea"/>
                </a:endParaRPr>
              </a:p>
            </p:txBody>
          </p:sp>
          <p:cxnSp>
            <p:nvCxnSpPr>
              <p:cNvPr id="66" name="直接箭头连接符 378" hidden="0"/>
              <p:cNvCxnSpPr>
                <a:cxnSpLocks/>
              </p:cNvCxnSpPr>
            </p:nvCxnSpPr>
            <p:spPr bwMode="auto">
              <a:xfrm>
                <a:off x="4965" y="6958"/>
                <a:ext cx="0" cy="630"/>
              </a:xfrm>
              <a:prstGeom prst="straightConnector1">
                <a:avLst/>
              </a:prstGeom>
              <a:ln w="5248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箭头连接符 379" hidden="0"/>
              <p:cNvCxnSpPr>
                <a:cxnSpLocks/>
              </p:cNvCxnSpPr>
            </p:nvCxnSpPr>
            <p:spPr bwMode="auto">
              <a:xfrm flipV="1">
                <a:off x="6964" y="6876"/>
                <a:ext cx="11" cy="790"/>
              </a:xfrm>
              <a:prstGeom prst="straightConnector1">
                <a:avLst/>
              </a:prstGeom>
              <a:ln w="5248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文本框 380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6975" y="7040"/>
                <a:ext cx="1772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solidFill>
                      <a:schemeClr val="tx1"/>
                    </a:solidFill>
                    <a:latin typeface="+mn-ea"/>
                    <a:ea typeface="+mn-ea"/>
                  </a:rPr>
                  <a:t>单据回传</a:t>
                </a:r>
                <a:endParaRPr lang="zh-CN" sz="1000">
                  <a:solidFill>
                    <a:schemeClr val="tx1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69" name="文本框 381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3391" y="6938"/>
                <a:ext cx="2141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solidFill>
                      <a:schemeClr val="tx1"/>
                    </a:solidFill>
                    <a:latin typeface="+mn-ea"/>
                    <a:ea typeface="+mn-ea"/>
                  </a:rPr>
                  <a:t>出入库单据下发</a:t>
                </a:r>
                <a:endParaRPr lang="zh-CN" sz="1000">
                  <a:solidFill>
                    <a:schemeClr val="tx1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70" name="矩形 346" hidden="0"/>
              <p:cNvSpPr/>
              <p:nvPr isPhoto="0" userDrawn="0"/>
            </p:nvSpPr>
            <p:spPr bwMode="auto">
              <a:xfrm>
                <a:off x="2679" y="9263"/>
                <a:ext cx="9746" cy="1095"/>
              </a:xfrm>
              <a:prstGeom prst="rect">
                <a:avLst/>
              </a:prstGeom>
              <a:ln w="23615">
                <a:solidFill>
                  <a:schemeClr val="accent1"/>
                </a:solidFill>
                <a:prstDash val="sysDot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>
                  <a:latin typeface="+mn-ea"/>
                </a:endParaRPr>
              </a:p>
            </p:txBody>
          </p:sp>
          <p:sp>
            <p:nvSpPr>
              <p:cNvPr id="71" name="文本框 347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5532" y="9271"/>
                <a:ext cx="4908" cy="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150">
                    <a:latin typeface="+mn-ea"/>
                    <a:ea typeface="+mn-ea"/>
                  </a:rPr>
                  <a:t>物流仓储</a:t>
                </a:r>
                <a:r>
                  <a:rPr lang="en-US" sz="1150">
                    <a:latin typeface="+mn-ea"/>
                    <a:ea typeface="+mn-ea"/>
                  </a:rPr>
                  <a:t>/</a:t>
                </a:r>
                <a:r>
                  <a:rPr lang="zh-CN" sz="1150">
                    <a:latin typeface="+mn-ea"/>
                    <a:ea typeface="+mn-ea"/>
                  </a:rPr>
                  <a:t>店端</a:t>
                </a:r>
                <a:r>
                  <a:rPr lang="en-US" sz="1150">
                    <a:latin typeface="+mn-ea"/>
                    <a:ea typeface="+mn-ea"/>
                  </a:rPr>
                  <a:t>(WMS/</a:t>
                </a:r>
                <a:r>
                  <a:rPr lang="zh-CN" sz="1150">
                    <a:latin typeface="+mn-ea"/>
                    <a:ea typeface="+mn-ea"/>
                  </a:rPr>
                  <a:t>红草</a:t>
                </a:r>
                <a:r>
                  <a:rPr lang="en-US" sz="1150">
                    <a:latin typeface="+mn-ea"/>
                    <a:ea typeface="+mn-ea"/>
                  </a:rPr>
                  <a:t>)</a:t>
                </a:r>
                <a:endParaRPr lang="en-US" sz="1150">
                  <a:latin typeface="+mn-ea"/>
                  <a:ea typeface="+mn-ea"/>
                </a:endParaRPr>
              </a:p>
            </p:txBody>
          </p:sp>
          <p:sp>
            <p:nvSpPr>
              <p:cNvPr id="72" name="圆角矩形 348" hidden="0"/>
              <p:cNvSpPr/>
              <p:nvPr isPhoto="0" userDrawn="0"/>
            </p:nvSpPr>
            <p:spPr bwMode="auto">
              <a:xfrm>
                <a:off x="2896" y="9770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入库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73" name="圆角矩形 349" hidden="0"/>
              <p:cNvSpPr/>
              <p:nvPr isPhoto="0" userDrawn="0"/>
            </p:nvSpPr>
            <p:spPr bwMode="auto">
              <a:xfrm>
                <a:off x="4680" y="9770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出库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74" name="圆角矩形 350" hidden="0"/>
              <p:cNvSpPr/>
              <p:nvPr isPhoto="0" userDrawn="0"/>
            </p:nvSpPr>
            <p:spPr bwMode="auto">
              <a:xfrm>
                <a:off x="6392" y="9770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库内作业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75" name="圆角矩形 351" hidden="0"/>
              <p:cNvSpPr/>
              <p:nvPr isPhoto="0" userDrawn="0"/>
            </p:nvSpPr>
            <p:spPr bwMode="auto">
              <a:xfrm>
                <a:off x="8100" y="9779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任务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76" name="圆角矩形 352" hidden="0"/>
              <p:cNvSpPr/>
              <p:nvPr isPhoto="0" userDrawn="0"/>
            </p:nvSpPr>
            <p:spPr bwMode="auto">
              <a:xfrm>
                <a:off x="10402" y="9779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en-US" sz="1000">
                    <a:latin typeface="+mn-ea"/>
                  </a:rPr>
                  <a:t>...</a:t>
                </a:r>
                <a:endParaRPr lang="en-US" sz="1000">
                  <a:latin typeface="+mn-ea"/>
                </a:endParaRPr>
              </a:p>
            </p:txBody>
          </p:sp>
          <p:cxnSp>
            <p:nvCxnSpPr>
              <p:cNvPr id="77" name="直接箭头连接符 382" hidden="0"/>
              <p:cNvCxnSpPr>
                <a:cxnSpLocks/>
              </p:cNvCxnSpPr>
            </p:nvCxnSpPr>
            <p:spPr bwMode="auto">
              <a:xfrm flipH="1">
                <a:off x="5160" y="8594"/>
                <a:ext cx="13" cy="663"/>
              </a:xfrm>
              <a:prstGeom prst="straightConnector1">
                <a:avLst/>
              </a:prstGeom>
              <a:ln w="5248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文本框 385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2899" y="8691"/>
                <a:ext cx="2141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solidFill>
                      <a:schemeClr val="tx1"/>
                    </a:solidFill>
                    <a:latin typeface="+mn-ea"/>
                    <a:ea typeface="+mn-ea"/>
                  </a:rPr>
                  <a:t>出入库指令下发</a:t>
                </a:r>
                <a:endParaRPr lang="zh-CN" sz="1000">
                  <a:solidFill>
                    <a:schemeClr val="tx1"/>
                  </a:solidFill>
                  <a:latin typeface="+mn-ea"/>
                  <a:ea typeface="+mn-ea"/>
                </a:endParaRPr>
              </a:p>
            </p:txBody>
          </p:sp>
          <p:cxnSp>
            <p:nvCxnSpPr>
              <p:cNvPr id="79" name="直接箭头连接符 386" hidden="0"/>
              <p:cNvCxnSpPr>
                <a:cxnSpLocks/>
              </p:cNvCxnSpPr>
            </p:nvCxnSpPr>
            <p:spPr bwMode="auto">
              <a:xfrm flipH="1">
                <a:off x="10944" y="6876"/>
                <a:ext cx="17" cy="2381"/>
              </a:xfrm>
              <a:prstGeom prst="straightConnector1">
                <a:avLst/>
              </a:prstGeom>
              <a:ln w="5248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箭头连接符 387" hidden="0"/>
              <p:cNvCxnSpPr>
                <a:cxnSpLocks/>
              </p:cNvCxnSpPr>
            </p:nvCxnSpPr>
            <p:spPr bwMode="auto">
              <a:xfrm flipH="1" flipV="1">
                <a:off x="12165" y="6845"/>
                <a:ext cx="26" cy="2412"/>
              </a:xfrm>
              <a:prstGeom prst="straightConnector1">
                <a:avLst/>
              </a:prstGeom>
              <a:ln w="5248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文本框 388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9600" y="7349"/>
                <a:ext cx="2140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solidFill>
                      <a:schemeClr val="tx1"/>
                    </a:solidFill>
                    <a:latin typeface="+mn-ea"/>
                    <a:ea typeface="+mn-ea"/>
                  </a:rPr>
                  <a:t>出入库单据下发</a:t>
                </a:r>
                <a:endParaRPr lang="zh-CN" sz="1000">
                  <a:solidFill>
                    <a:schemeClr val="tx1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82" name="文本框 389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12280" y="8672"/>
                <a:ext cx="2141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solidFill>
                      <a:schemeClr val="tx1"/>
                    </a:solidFill>
                    <a:latin typeface="+mn-ea"/>
                    <a:ea typeface="+mn-ea"/>
                  </a:rPr>
                  <a:t>出入库结果回传</a:t>
                </a:r>
                <a:endParaRPr lang="zh-CN" sz="1000">
                  <a:solidFill>
                    <a:schemeClr val="tx1"/>
                  </a:solidFill>
                  <a:latin typeface="+mn-ea"/>
                  <a:ea typeface="+mn-ea"/>
                </a:endParaRPr>
              </a:p>
            </p:txBody>
          </p:sp>
          <p:cxnSp>
            <p:nvCxnSpPr>
              <p:cNvPr id="83" name="直接箭头连接符 390" hidden="0"/>
              <p:cNvCxnSpPr>
                <a:cxnSpLocks/>
                <a:stCxn id="61" idx="3"/>
              </p:cNvCxnSpPr>
            </p:nvCxnSpPr>
            <p:spPr bwMode="auto">
              <a:xfrm>
                <a:off x="7717" y="8102"/>
                <a:ext cx="7176" cy="0"/>
              </a:xfrm>
              <a:prstGeom prst="straightConnector1">
                <a:avLst/>
              </a:prstGeom>
              <a:ln w="5248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文本框 391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12436" y="7947"/>
                <a:ext cx="2141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solidFill>
                      <a:schemeClr val="tx1"/>
                    </a:solidFill>
                    <a:latin typeface="+mn-ea"/>
                    <a:ea typeface="+mn-ea"/>
                  </a:rPr>
                  <a:t>运输指令下发</a:t>
                </a:r>
                <a:endParaRPr lang="zh-CN" sz="1000">
                  <a:solidFill>
                    <a:schemeClr val="tx1"/>
                  </a:solidFill>
                  <a:latin typeface="+mn-ea"/>
                  <a:ea typeface="+mn-ea"/>
                </a:endParaRPr>
              </a:p>
            </p:txBody>
          </p:sp>
        </p:grpSp>
        <p:cxnSp>
          <p:nvCxnSpPr>
            <p:cNvPr id="85" name="直接箭头连接符 392" hidden="0"/>
            <p:cNvCxnSpPr>
              <a:cxnSpLocks/>
              <a:stCxn id="45" idx="3"/>
              <a:endCxn id="51" idx="1"/>
            </p:cNvCxnSpPr>
          </p:nvCxnSpPr>
          <p:spPr bwMode="auto">
            <a:xfrm flipV="1">
              <a:off x="10578549" y="5599321"/>
              <a:ext cx="447040" cy="5080"/>
            </a:xfrm>
            <a:prstGeom prst="straightConnector1">
              <a:avLst/>
            </a:prstGeom>
            <a:ln w="5248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文本框 393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10610931" y="5234028"/>
              <a:ext cx="340342" cy="850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 sz="1000">
                  <a:solidFill>
                    <a:schemeClr val="tx1"/>
                  </a:solidFill>
                  <a:latin typeface="+mn-ea"/>
                  <a:ea typeface="+mn-ea"/>
                </a:rPr>
                <a:t>运输指令</a:t>
              </a:r>
              <a:endParaRPr lang="zh-CN" sz="1000">
                <a:solidFill>
                  <a:schemeClr val="tx1"/>
                </a:solidFill>
                <a:latin typeface="+mn-ea"/>
                <a:ea typeface="+mn-ea"/>
              </a:endParaRPr>
            </a:p>
          </p:txBody>
        </p:sp>
        <p:cxnSp>
          <p:nvCxnSpPr>
            <p:cNvPr id="87" name="肘形连接符 400" hidden="0"/>
            <p:cNvCxnSpPr>
              <a:cxnSpLocks/>
            </p:cNvCxnSpPr>
          </p:nvCxnSpPr>
          <p:spPr bwMode="auto">
            <a:xfrm rot="5400000">
              <a:off x="10900477" y="3031518"/>
              <a:ext cx="290815" cy="935306"/>
            </a:xfrm>
            <a:prstGeom prst="bentConnector2">
              <a:avLst/>
            </a:prstGeom>
            <a:ln w="15744">
              <a:tailEnd type="arrow" w="med" len="med"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</p:cxnSp>
        <p:grpSp>
          <p:nvGrpSpPr>
            <p:cNvPr id="88" name="组合 403" hidden="0"/>
            <p:cNvGrpSpPr/>
            <p:nvPr isPhoto="0" userDrawn="0"/>
          </p:nvGrpSpPr>
          <p:grpSpPr bwMode="auto">
            <a:xfrm>
              <a:off x="9215755" y="1263135"/>
              <a:ext cx="3192769" cy="3015472"/>
              <a:chOff x="14513" y="1989"/>
              <a:chExt cx="5028" cy="4749"/>
            </a:xfrm>
          </p:grpSpPr>
          <p:sp>
            <p:nvSpPr>
              <p:cNvPr id="89" name="矩形 353" hidden="0"/>
              <p:cNvSpPr/>
              <p:nvPr isPhoto="0" userDrawn="0"/>
            </p:nvSpPr>
            <p:spPr bwMode="auto">
              <a:xfrm>
                <a:off x="14910" y="2780"/>
                <a:ext cx="1749" cy="3292"/>
              </a:xfrm>
              <a:prstGeom prst="rect">
                <a:avLst/>
              </a:prstGeom>
              <a:ln w="23615">
                <a:solidFill>
                  <a:schemeClr val="accent1"/>
                </a:solidFill>
                <a:prstDash val="sysDot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>
                  <a:latin typeface="+mn-ea"/>
                </a:endParaRPr>
              </a:p>
            </p:txBody>
          </p:sp>
          <p:sp>
            <p:nvSpPr>
              <p:cNvPr id="90" name="文本框 354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15032" y="2907"/>
                <a:ext cx="1677" cy="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150">
                    <a:latin typeface="+mn-ea"/>
                    <a:ea typeface="+mn-ea"/>
                  </a:rPr>
                  <a:t>库存域</a:t>
                </a:r>
                <a:endParaRPr lang="zh-CN" sz="1150">
                  <a:latin typeface="+mn-ea"/>
                  <a:ea typeface="+mn-ea"/>
                </a:endParaRPr>
              </a:p>
            </p:txBody>
          </p:sp>
          <p:sp>
            <p:nvSpPr>
              <p:cNvPr id="91" name="圆角矩形 355" hidden="0"/>
              <p:cNvSpPr/>
              <p:nvPr isPhoto="0" userDrawn="0"/>
            </p:nvSpPr>
            <p:spPr bwMode="auto">
              <a:xfrm>
                <a:off x="15022" y="3496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出库扣减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92" name="圆角矩形 356" hidden="0"/>
              <p:cNvSpPr/>
              <p:nvPr isPhoto="0" userDrawn="0"/>
            </p:nvSpPr>
            <p:spPr bwMode="auto">
              <a:xfrm>
                <a:off x="15032" y="4024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入库增加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93" name="圆角矩形 357" hidden="0"/>
              <p:cNvSpPr/>
              <p:nvPr isPhoto="0" userDrawn="0"/>
            </p:nvSpPr>
            <p:spPr bwMode="auto">
              <a:xfrm>
                <a:off x="15032" y="4505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在途库存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94" name="圆角矩形 358" hidden="0"/>
              <p:cNvSpPr/>
              <p:nvPr isPhoto="0" userDrawn="0"/>
            </p:nvSpPr>
            <p:spPr bwMode="auto">
              <a:xfrm>
                <a:off x="15032" y="4993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单据适配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95" name="圆角矩形 359" hidden="0"/>
              <p:cNvSpPr/>
              <p:nvPr isPhoto="0" userDrawn="0"/>
            </p:nvSpPr>
            <p:spPr bwMode="auto">
              <a:xfrm>
                <a:off x="15032" y="5485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三级账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96" name="矩形 360" hidden="0"/>
              <p:cNvSpPr/>
              <p:nvPr isPhoto="0" userDrawn="0"/>
            </p:nvSpPr>
            <p:spPr bwMode="auto">
              <a:xfrm>
                <a:off x="17400" y="3496"/>
                <a:ext cx="1749" cy="1751"/>
              </a:xfrm>
              <a:prstGeom prst="rect">
                <a:avLst/>
              </a:prstGeom>
              <a:ln w="23615">
                <a:solidFill>
                  <a:schemeClr val="accent1"/>
                </a:solidFill>
                <a:prstDash val="sysDot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>
                  <a:latin typeface="+mn-ea"/>
                </a:endParaRPr>
              </a:p>
            </p:txBody>
          </p:sp>
          <p:sp>
            <p:nvSpPr>
              <p:cNvPr id="97" name="文本框 361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17523" y="3623"/>
                <a:ext cx="1677" cy="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150">
                    <a:latin typeface="+mn-ea"/>
                    <a:ea typeface="+mn-ea"/>
                  </a:rPr>
                  <a:t>业财域</a:t>
                </a:r>
                <a:endParaRPr lang="zh-CN" sz="1150">
                  <a:latin typeface="+mn-ea"/>
                  <a:ea typeface="+mn-ea"/>
                </a:endParaRPr>
              </a:p>
            </p:txBody>
          </p:sp>
          <p:sp>
            <p:nvSpPr>
              <p:cNvPr id="98" name="圆角矩形 362" hidden="0"/>
              <p:cNvSpPr/>
              <p:nvPr isPhoto="0" userDrawn="0"/>
            </p:nvSpPr>
            <p:spPr bwMode="auto">
              <a:xfrm>
                <a:off x="17512" y="4212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销售凭证</a:t>
                </a:r>
                <a:endParaRPr lang="zh-CN" sz="1000">
                  <a:latin typeface="+mn-ea"/>
                </a:endParaRPr>
              </a:p>
            </p:txBody>
          </p:sp>
          <p:sp>
            <p:nvSpPr>
              <p:cNvPr id="99" name="圆角矩形 363" hidden="0"/>
              <p:cNvSpPr/>
              <p:nvPr isPhoto="0" userDrawn="0"/>
            </p:nvSpPr>
            <p:spPr bwMode="auto">
              <a:xfrm>
                <a:off x="17523" y="4740"/>
                <a:ext cx="1452" cy="289"/>
              </a:xfrm>
              <a:prstGeom prst="roundRect">
                <a:avLst>
                  <a:gd name="adj" fmla="val 16667"/>
                </a:avLst>
              </a:prstGeom>
              <a:ln w="15744"/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zh-CN" sz="1000">
                    <a:latin typeface="+mn-ea"/>
                  </a:rPr>
                  <a:t>结算凭证</a:t>
                </a:r>
                <a:endParaRPr lang="zh-CN" sz="1000">
                  <a:latin typeface="+mn-ea"/>
                </a:endParaRPr>
              </a:p>
            </p:txBody>
          </p:sp>
          <p:cxnSp>
            <p:nvCxnSpPr>
              <p:cNvPr id="100" name="肘形连接符 394" hidden="0"/>
              <p:cNvCxnSpPr>
                <a:cxnSpLocks/>
              </p:cNvCxnSpPr>
            </p:nvCxnSpPr>
            <p:spPr bwMode="auto">
              <a:xfrm>
                <a:off x="14513" y="2120"/>
                <a:ext cx="1489" cy="546"/>
              </a:xfrm>
              <a:prstGeom prst="bentConnector2">
                <a:avLst/>
              </a:prstGeom>
              <a:ln w="5248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文本框 395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14677" y="1989"/>
                <a:ext cx="2141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solidFill>
                      <a:schemeClr val="tx1"/>
                    </a:solidFill>
                    <a:latin typeface="+mn-ea"/>
                    <a:ea typeface="+mn-ea"/>
                  </a:rPr>
                  <a:t>出入库通知</a:t>
                </a:r>
                <a:endParaRPr lang="zh-CN" sz="1000">
                  <a:solidFill>
                    <a:schemeClr val="tx1"/>
                  </a:solidFill>
                  <a:latin typeface="+mn-ea"/>
                  <a:ea typeface="+mn-ea"/>
                </a:endParaRPr>
              </a:p>
            </p:txBody>
          </p:sp>
          <p:cxnSp>
            <p:nvCxnSpPr>
              <p:cNvPr id="102" name="肘形连接符 396" hidden="0"/>
              <p:cNvCxnSpPr>
                <a:cxnSpLocks/>
              </p:cNvCxnSpPr>
            </p:nvCxnSpPr>
            <p:spPr bwMode="auto">
              <a:xfrm rot="5400000">
                <a:off x="15029" y="5548"/>
                <a:ext cx="458" cy="1473"/>
              </a:xfrm>
              <a:prstGeom prst="bentConnector2">
                <a:avLst/>
              </a:prstGeom>
              <a:ln w="5248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文本框 397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15334" y="6271"/>
                <a:ext cx="2141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solidFill>
                      <a:schemeClr val="tx1"/>
                    </a:solidFill>
                    <a:latin typeface="+mn-ea"/>
                    <a:ea typeface="+mn-ea"/>
                  </a:rPr>
                  <a:t>商品凭证回传</a:t>
                </a:r>
                <a:endParaRPr lang="zh-CN" sz="1000">
                  <a:solidFill>
                    <a:schemeClr val="tx1"/>
                  </a:solidFill>
                  <a:latin typeface="+mn-ea"/>
                  <a:ea typeface="+mn-ea"/>
                </a:endParaRPr>
              </a:p>
            </p:txBody>
          </p:sp>
          <p:cxnSp>
            <p:nvCxnSpPr>
              <p:cNvPr id="104" name="肘形连接符 398" hidden="0"/>
              <p:cNvCxnSpPr>
                <a:cxnSpLocks/>
              </p:cNvCxnSpPr>
            </p:nvCxnSpPr>
            <p:spPr bwMode="auto">
              <a:xfrm>
                <a:off x="16710" y="2923"/>
                <a:ext cx="1489" cy="546"/>
              </a:xfrm>
              <a:prstGeom prst="bentConnector2">
                <a:avLst/>
              </a:prstGeom>
              <a:ln w="5248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文本框 399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17400" y="2649"/>
                <a:ext cx="2141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solidFill>
                      <a:schemeClr val="tx1"/>
                    </a:solidFill>
                    <a:latin typeface="+mn-ea"/>
                    <a:ea typeface="+mn-ea"/>
                  </a:rPr>
                  <a:t>单据提交</a:t>
                </a:r>
                <a:endParaRPr lang="zh-CN" sz="1000">
                  <a:solidFill>
                    <a:schemeClr val="tx1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106" name="文本框 401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17204" y="5746"/>
                <a:ext cx="2141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solidFill>
                      <a:schemeClr val="tx1"/>
                    </a:solidFill>
                    <a:latin typeface="+mn-ea"/>
                    <a:ea typeface="+mn-ea"/>
                  </a:rPr>
                  <a:t>凭证回传</a:t>
                </a:r>
                <a:endParaRPr lang="zh-CN" sz="1000">
                  <a:solidFill>
                    <a:schemeClr val="tx1"/>
                  </a:solidFill>
                  <a:latin typeface="+mn-ea"/>
                  <a:ea typeface="+mn-ea"/>
                </a:endParaRPr>
              </a:p>
            </p:txBody>
          </p:sp>
        </p:grpSp>
        <p:grpSp>
          <p:nvGrpSpPr>
            <p:cNvPr id="107" name="组合 416" hidden="0"/>
            <p:cNvGrpSpPr/>
            <p:nvPr isPhoto="0" userDrawn="0"/>
          </p:nvGrpSpPr>
          <p:grpSpPr bwMode="auto">
            <a:xfrm>
              <a:off x="95884" y="1023620"/>
              <a:ext cx="1297940" cy="1495425"/>
              <a:chOff x="124" y="4527"/>
              <a:chExt cx="2044" cy="2355"/>
            </a:xfrm>
          </p:grpSpPr>
          <p:sp>
            <p:nvSpPr>
              <p:cNvPr id="108" name="矩形 409" hidden="0"/>
              <p:cNvSpPr/>
              <p:nvPr isPhoto="0" userDrawn="0"/>
            </p:nvSpPr>
            <p:spPr bwMode="auto">
              <a:xfrm>
                <a:off x="124" y="4546"/>
                <a:ext cx="2044" cy="2336"/>
              </a:xfrm>
              <a:prstGeom prst="rect">
                <a:avLst/>
              </a:prstGeom>
              <a:ln w="23615">
                <a:solidFill>
                  <a:schemeClr val="accent1"/>
                </a:solidFill>
                <a:prstDash val="sysDot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sz="1200">
                  <a:latin typeface="+mn-ea"/>
                </a:endParaRPr>
              </a:p>
            </p:txBody>
          </p:sp>
          <p:sp>
            <p:nvSpPr>
              <p:cNvPr id="109" name="文本框 410" hidden="0"/>
              <p:cNvSpPr>
                <a:spLocks noAdjustHandles="0" noChangeArrowheads="0"/>
              </p:cNvSpPr>
              <p:nvPr isPhoto="0" userDrawn="0"/>
            </p:nvSpPr>
            <p:spPr bwMode="auto">
              <a:xfrm>
                <a:off x="473" y="4527"/>
                <a:ext cx="1355" cy="4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:r>
                  <a:rPr lang="zh-CN" sz="1000">
                    <a:latin typeface="+mn-ea"/>
                    <a:ea typeface="+mn-ea"/>
                  </a:rPr>
                  <a:t>采销协同</a:t>
                </a:r>
                <a:endParaRPr lang="zh-CN" sz="1000">
                  <a:latin typeface="+mn-ea"/>
                  <a:ea typeface="+mn-ea"/>
                </a:endParaRPr>
              </a:p>
            </p:txBody>
          </p:sp>
          <p:sp>
            <p:nvSpPr>
              <p:cNvPr id="110" name="圆角矩形 411" hidden="0"/>
              <p:cNvSpPr/>
              <p:nvPr isPhoto="0" userDrawn="0"/>
            </p:nvSpPr>
            <p:spPr bwMode="auto">
              <a:xfrm>
                <a:off x="260" y="5111"/>
                <a:ext cx="1772" cy="310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en-US" sz="1000">
                    <a:latin typeface="+mn-ea"/>
                  </a:rPr>
                  <a:t>SMS</a:t>
                </a:r>
                <a:endParaRPr lang="en-US" sz="1000">
                  <a:latin typeface="+mn-ea"/>
                </a:endParaRPr>
              </a:p>
            </p:txBody>
          </p:sp>
          <p:sp>
            <p:nvSpPr>
              <p:cNvPr id="111" name="圆角矩形 412" hidden="0"/>
              <p:cNvSpPr/>
              <p:nvPr isPhoto="0" userDrawn="0"/>
            </p:nvSpPr>
            <p:spPr bwMode="auto">
              <a:xfrm>
                <a:off x="260" y="5729"/>
                <a:ext cx="1772" cy="310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en-US" sz="1000">
                    <a:latin typeface="+mn-ea"/>
                  </a:rPr>
                  <a:t>CSX</a:t>
                </a:r>
                <a:endParaRPr lang="en-US" sz="1000">
                  <a:latin typeface="+mn-ea"/>
                </a:endParaRPr>
              </a:p>
            </p:txBody>
          </p:sp>
          <p:sp>
            <p:nvSpPr>
              <p:cNvPr id="112" name="圆角矩形 413" hidden="0"/>
              <p:cNvSpPr/>
              <p:nvPr isPhoto="0" userDrawn="0"/>
            </p:nvSpPr>
            <p:spPr bwMode="auto">
              <a:xfrm>
                <a:off x="260" y="6342"/>
                <a:ext cx="1772" cy="310"/>
              </a:xfrm>
              <a:prstGeom prst="roundRect">
                <a:avLst>
                  <a:gd name="adj" fmla="val 16667"/>
                </a:avLst>
              </a:prstGeom>
              <a:ln w="5248"/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r>
                  <a:rPr lang="en-US" sz="1000">
                    <a:latin typeface="+mn-ea"/>
                  </a:rPr>
                  <a:t>OMS</a:t>
                </a:r>
                <a:endParaRPr lang="en-US" sz="1000">
                  <a:latin typeface="+mn-ea"/>
                </a:endParaRPr>
              </a:p>
            </p:txBody>
          </p:sp>
        </p:grpSp>
        <p:sp>
          <p:nvSpPr>
            <p:cNvPr id="113" name="圆角矩形 417" hidden="0"/>
            <p:cNvSpPr/>
            <p:nvPr isPhoto="0" userDrawn="0"/>
          </p:nvSpPr>
          <p:spPr bwMode="auto">
            <a:xfrm>
              <a:off x="165725" y="5047569"/>
              <a:ext cx="1125161" cy="196840"/>
            </a:xfrm>
            <a:prstGeom prst="roundRect">
              <a:avLst>
                <a:gd name="adj" fmla="val 16667"/>
              </a:avLst>
            </a:prstGeom>
            <a:ln w="5248"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zh-CN" sz="1000">
                  <a:latin typeface="+mn-ea"/>
                </a:rPr>
                <a:t>采购单</a:t>
              </a:r>
              <a:endParaRPr lang="zh-CN" sz="1000">
                <a:latin typeface="+mn-ea"/>
              </a:endParaRPr>
            </a:p>
          </p:txBody>
        </p:sp>
        <p:cxnSp>
          <p:nvCxnSpPr>
            <p:cNvPr id="114" name="肘形连接符 418" hidden="0"/>
            <p:cNvCxnSpPr>
              <a:cxnSpLocks/>
            </p:cNvCxnSpPr>
          </p:nvCxnSpPr>
          <p:spPr bwMode="auto">
            <a:xfrm rot="10800000" flipV="1">
              <a:off x="10578465" y="3337560"/>
              <a:ext cx="1018540" cy="372110"/>
            </a:xfrm>
            <a:prstGeom prst="bentConnector3">
              <a:avLst>
                <a:gd name="adj1" fmla="val -1932"/>
              </a:avLst>
            </a:prstGeom>
            <a:ln w="5248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文本框 115" hidden="0"/>
          <p:cNvSpPr>
            <a:spLocks noAdjustHandles="0" noChangeArrowheads="0"/>
          </p:cNvSpPr>
          <p:nvPr isPhoto="0" userDrawn="0"/>
        </p:nvSpPr>
        <p:spPr bwMode="auto">
          <a:xfrm>
            <a:off x="494847" y="175420"/>
            <a:ext cx="198002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defRPr>
            </a:lvl1pPr>
          </a:lstStyle>
          <a:p>
            <a:pPr>
              <a:defRPr/>
            </a:pPr>
            <a:r>
              <a:rPr lang="zh-CN"/>
              <a:t>上下游链路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矩形: 圆角 3" hidden="0"/>
          <p:cNvSpPr/>
          <p:nvPr isPhoto="0" userDrawn="0"/>
        </p:nvSpPr>
        <p:spPr bwMode="auto">
          <a:xfrm>
            <a:off x="1789708" y="1840187"/>
            <a:ext cx="950026" cy="309254"/>
          </a:xfrm>
          <a:prstGeom prst="roundRect">
            <a:avLst>
              <a:gd name="adj" fmla="val 7707"/>
            </a:avLst>
          </a:prstGeom>
          <a:solidFill>
            <a:srgbClr val="54BBCC">
              <a:alpha val="10000"/>
            </a:srgbClr>
          </a:solid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100">
                <a:solidFill>
                  <a:sysClr val="windowText" lastClr="000000"/>
                </a:solidFill>
              </a:rPr>
              <a:t>采购申请</a:t>
            </a:r>
            <a:endParaRPr lang="zh-CN" sz="1100">
              <a:solidFill>
                <a:sysClr val="windowText" lastClr="000000"/>
              </a:solidFill>
            </a:endParaRPr>
          </a:p>
        </p:txBody>
      </p:sp>
      <p:sp>
        <p:nvSpPr>
          <p:cNvPr id="5" name="矩形: 圆角 9" hidden="0"/>
          <p:cNvSpPr/>
          <p:nvPr isPhoto="0" userDrawn="0"/>
        </p:nvSpPr>
        <p:spPr bwMode="auto">
          <a:xfrm>
            <a:off x="1789708" y="2261369"/>
            <a:ext cx="950026" cy="309254"/>
          </a:xfrm>
          <a:prstGeom prst="roundRect">
            <a:avLst>
              <a:gd name="adj" fmla="val 7707"/>
            </a:avLst>
          </a:prstGeom>
          <a:solidFill>
            <a:srgbClr val="54BBCC">
              <a:alpha val="10000"/>
            </a:srgbClr>
          </a:solid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100">
                <a:solidFill>
                  <a:sysClr val="windowText" lastClr="000000"/>
                </a:solidFill>
              </a:rPr>
              <a:t>采购审核</a:t>
            </a:r>
            <a:endParaRPr lang="zh-CN" sz="1100">
              <a:solidFill>
                <a:sysClr val="windowText" lastClr="000000"/>
              </a:solidFill>
            </a:endParaRPr>
          </a:p>
        </p:txBody>
      </p:sp>
      <p:sp>
        <p:nvSpPr>
          <p:cNvPr id="6" name="矩形: 圆角 10" hidden="0"/>
          <p:cNvSpPr/>
          <p:nvPr isPhoto="0" userDrawn="0"/>
        </p:nvSpPr>
        <p:spPr bwMode="auto">
          <a:xfrm>
            <a:off x="1789708" y="2655995"/>
            <a:ext cx="950026" cy="309254"/>
          </a:xfrm>
          <a:prstGeom prst="roundRect">
            <a:avLst>
              <a:gd name="adj" fmla="val 7707"/>
            </a:avLst>
          </a:prstGeom>
          <a:solidFill>
            <a:srgbClr val="54BBCC">
              <a:alpha val="10000"/>
            </a:srgbClr>
          </a:solid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100">
                <a:solidFill>
                  <a:sysClr val="windowText" lastClr="000000"/>
                </a:solidFill>
              </a:rPr>
              <a:t>采购单拆单</a:t>
            </a:r>
            <a:endParaRPr lang="zh-CN" sz="1100">
              <a:solidFill>
                <a:sysClr val="windowText" lastClr="000000"/>
              </a:solidFill>
            </a:endParaRPr>
          </a:p>
        </p:txBody>
      </p:sp>
      <p:sp>
        <p:nvSpPr>
          <p:cNvPr id="7" name="矩形: 圆角 13" hidden="0"/>
          <p:cNvSpPr/>
          <p:nvPr isPhoto="0" userDrawn="0"/>
        </p:nvSpPr>
        <p:spPr bwMode="auto">
          <a:xfrm>
            <a:off x="1789708" y="3561955"/>
            <a:ext cx="950026" cy="309254"/>
          </a:xfrm>
          <a:prstGeom prst="roundRect">
            <a:avLst>
              <a:gd name="adj" fmla="val 7707"/>
            </a:avLst>
          </a:prstGeom>
          <a:solidFill>
            <a:srgbClr val="54BBCC">
              <a:alpha val="10000"/>
            </a:srgbClr>
          </a:solid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100">
                <a:solidFill>
                  <a:sysClr val="windowText" lastClr="000000"/>
                </a:solidFill>
              </a:rPr>
              <a:t>供应商发货</a:t>
            </a:r>
            <a:endParaRPr lang="zh-CN" sz="1100">
              <a:solidFill>
                <a:sysClr val="windowText" lastClr="000000"/>
              </a:solidFill>
            </a:endParaRPr>
          </a:p>
        </p:txBody>
      </p:sp>
      <p:sp>
        <p:nvSpPr>
          <p:cNvPr id="8" name="矩形: 圆角 15" hidden="0"/>
          <p:cNvSpPr/>
          <p:nvPr isPhoto="0" userDrawn="0"/>
        </p:nvSpPr>
        <p:spPr bwMode="auto">
          <a:xfrm>
            <a:off x="1789708" y="4015875"/>
            <a:ext cx="950026" cy="309254"/>
          </a:xfrm>
          <a:prstGeom prst="roundRect">
            <a:avLst>
              <a:gd name="adj" fmla="val 7707"/>
            </a:avLst>
          </a:prstGeom>
          <a:solidFill>
            <a:srgbClr val="54BBCC">
              <a:alpha val="10000"/>
            </a:srgbClr>
          </a:solid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100">
                <a:solidFill>
                  <a:sysClr val="windowText" lastClr="000000"/>
                </a:solidFill>
              </a:rPr>
              <a:t>退供应商</a:t>
            </a:r>
            <a:endParaRPr lang="zh-CN" sz="1100">
              <a:solidFill>
                <a:sysClr val="windowText" lastClr="000000"/>
              </a:solidFill>
            </a:endParaRPr>
          </a:p>
        </p:txBody>
      </p:sp>
      <p:sp>
        <p:nvSpPr>
          <p:cNvPr id="9" name="矩形: 圆角 14" hidden="0"/>
          <p:cNvSpPr/>
          <p:nvPr isPhoto="0" userDrawn="0"/>
        </p:nvSpPr>
        <p:spPr bwMode="auto">
          <a:xfrm>
            <a:off x="1789708" y="4677613"/>
            <a:ext cx="950026" cy="309254"/>
          </a:xfrm>
          <a:prstGeom prst="roundRect">
            <a:avLst>
              <a:gd name="adj" fmla="val 7707"/>
            </a:avLst>
          </a:prstGeom>
          <a:solidFill>
            <a:srgbClr val="54BBCC">
              <a:alpha val="10000"/>
            </a:srgbClr>
          </a:solid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100">
                <a:solidFill>
                  <a:sysClr val="windowText" lastClr="000000"/>
                </a:solidFill>
              </a:rPr>
              <a:t>验货入库</a:t>
            </a:r>
            <a:endParaRPr lang="zh-CN" sz="1100">
              <a:solidFill>
                <a:sysClr val="windowText" lastClr="000000"/>
              </a:solidFill>
            </a:endParaRPr>
          </a:p>
        </p:txBody>
      </p:sp>
      <p:sp>
        <p:nvSpPr>
          <p:cNvPr id="10" name="矩形: 圆角 16" hidden="0"/>
          <p:cNvSpPr/>
          <p:nvPr isPhoto="0" userDrawn="0"/>
        </p:nvSpPr>
        <p:spPr bwMode="auto">
          <a:xfrm>
            <a:off x="1789708" y="5443261"/>
            <a:ext cx="950026" cy="309254"/>
          </a:xfrm>
          <a:prstGeom prst="roundRect">
            <a:avLst>
              <a:gd name="adj" fmla="val 7707"/>
            </a:avLst>
          </a:prstGeom>
          <a:solidFill>
            <a:srgbClr val="54BBCC">
              <a:alpha val="10000"/>
            </a:srgbClr>
          </a:solid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100">
                <a:solidFill>
                  <a:sysClr val="windowText" lastClr="000000"/>
                </a:solidFill>
              </a:rPr>
              <a:t>供应商结算</a:t>
            </a:r>
            <a:endParaRPr lang="zh-CN" sz="1100">
              <a:solidFill>
                <a:sysClr val="windowText" lastClr="000000"/>
              </a:solidFill>
            </a:endParaRPr>
          </a:p>
        </p:txBody>
      </p:sp>
      <p:sp>
        <p:nvSpPr>
          <p:cNvPr id="11" name="矩形: 圆角 17" hidden="0"/>
          <p:cNvSpPr/>
          <p:nvPr isPhoto="0" userDrawn="0"/>
        </p:nvSpPr>
        <p:spPr bwMode="auto">
          <a:xfrm>
            <a:off x="1789708" y="5897184"/>
            <a:ext cx="950026" cy="309254"/>
          </a:xfrm>
          <a:prstGeom prst="roundRect">
            <a:avLst>
              <a:gd name="adj" fmla="val 7707"/>
            </a:avLst>
          </a:prstGeom>
          <a:solidFill>
            <a:srgbClr val="54BBCC">
              <a:alpha val="10000"/>
            </a:srgbClr>
          </a:solid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100">
                <a:solidFill>
                  <a:sysClr val="windowText" lastClr="000000"/>
                </a:solidFill>
              </a:rPr>
              <a:t>采购关单</a:t>
            </a:r>
            <a:endParaRPr lang="zh-CN" sz="1100">
              <a:solidFill>
                <a:sysClr val="windowText" lastClr="000000"/>
              </a:solidFill>
            </a:endParaRPr>
          </a:p>
        </p:txBody>
      </p:sp>
      <p:grpSp>
        <p:nvGrpSpPr>
          <p:cNvPr id="12" name="组合 81" hidden="0"/>
          <p:cNvGrpSpPr/>
          <p:nvPr isPhoto="0" userDrawn="0"/>
        </p:nvGrpSpPr>
        <p:grpSpPr bwMode="auto">
          <a:xfrm>
            <a:off x="3149050" y="895139"/>
            <a:ext cx="944979" cy="944981"/>
            <a:chOff x="2887287" y="588133"/>
            <a:chExt cx="1039477" cy="1039479"/>
          </a:xfrm>
        </p:grpSpPr>
        <p:sp>
          <p:nvSpPr>
            <p:cNvPr id="13" name="弧形 35" hidden="0"/>
            <p:cNvSpPr/>
            <p:nvPr isPhoto="0" userDrawn="0"/>
          </p:nvSpPr>
          <p:spPr bwMode="auto">
            <a:xfrm>
              <a:off x="2887287" y="588133"/>
              <a:ext cx="1039477" cy="1039479"/>
            </a:xfrm>
            <a:prstGeom prst="arc">
              <a:avLst>
                <a:gd name="adj1" fmla="val 16200000"/>
                <a:gd name="adj2" fmla="val 2700000"/>
              </a:avLst>
            </a:prstGeom>
            <a:ln w="23091">
              <a:gradFill>
                <a:gsLst>
                  <a:gs pos="0">
                    <a:srgbClr val="54BBCC">
                      <a:alpha val="0"/>
                    </a:srgbClr>
                  </a:gs>
                  <a:gs pos="100000">
                    <a:srgbClr val="54BBCC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4" name="弧形 80" hidden="0"/>
            <p:cNvSpPr/>
            <p:nvPr isPhoto="0" userDrawn="0"/>
          </p:nvSpPr>
          <p:spPr bwMode="auto">
            <a:xfrm flipH="1" flipV="1">
              <a:off x="2887287" y="588133"/>
              <a:ext cx="1039477" cy="1039479"/>
            </a:xfrm>
            <a:prstGeom prst="arc">
              <a:avLst>
                <a:gd name="adj1" fmla="val 16200000"/>
                <a:gd name="adj2" fmla="val 2700000"/>
              </a:avLst>
            </a:prstGeom>
            <a:ln w="23091">
              <a:gradFill>
                <a:gsLst>
                  <a:gs pos="0">
                    <a:srgbClr val="54BBCC">
                      <a:alpha val="0"/>
                    </a:srgbClr>
                  </a:gs>
                  <a:gs pos="100000">
                    <a:srgbClr val="54BBCC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sp>
        <p:nvSpPr>
          <p:cNvPr id="15" name="椭圆 18" hidden="0"/>
          <p:cNvSpPr/>
          <p:nvPr isPhoto="0" userDrawn="0"/>
        </p:nvSpPr>
        <p:spPr bwMode="auto">
          <a:xfrm>
            <a:off x="3258085" y="1004176"/>
            <a:ext cx="726907" cy="726907"/>
          </a:xfrm>
          <a:prstGeom prst="ellipse">
            <a:avLst/>
          </a:prstGeom>
          <a:solidFill>
            <a:srgbClr val="54BB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defRPr/>
            </a:pPr>
            <a:r>
              <a:rPr lang="zh-CN" sz="1300" b="1">
                <a:solidFill>
                  <a:schemeClr val="bg1"/>
                </a:solidFill>
                <a:latin typeface="+mn-ea"/>
              </a:rPr>
              <a:t>供应商</a:t>
            </a:r>
            <a:endParaRPr lang="zh-CN" sz="13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椭圆 19" hidden="0"/>
          <p:cNvSpPr/>
          <p:nvPr isPhoto="0" userDrawn="0"/>
        </p:nvSpPr>
        <p:spPr bwMode="auto">
          <a:xfrm>
            <a:off x="4699102" y="1004176"/>
            <a:ext cx="726907" cy="726907"/>
          </a:xfrm>
          <a:prstGeom prst="ellipse">
            <a:avLst/>
          </a:prstGeom>
          <a:solidFill>
            <a:srgbClr val="54BB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300" b="1">
                <a:solidFill>
                  <a:schemeClr val="bg1"/>
                </a:solidFill>
                <a:latin typeface="+mn-ea"/>
              </a:rPr>
              <a:t>采购系统</a:t>
            </a:r>
            <a:endParaRPr lang="zh-CN" sz="13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椭圆 20" hidden="0"/>
          <p:cNvSpPr/>
          <p:nvPr isPhoto="0" userDrawn="0"/>
        </p:nvSpPr>
        <p:spPr bwMode="auto">
          <a:xfrm>
            <a:off x="6140118" y="1004176"/>
            <a:ext cx="726907" cy="726907"/>
          </a:xfrm>
          <a:prstGeom prst="ellipse">
            <a:avLst/>
          </a:prstGeom>
          <a:solidFill>
            <a:srgbClr val="54BB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defRPr/>
            </a:pPr>
            <a:r>
              <a:rPr lang="en-US" sz="1300" b="1">
                <a:solidFill>
                  <a:schemeClr val="bg1"/>
                </a:solidFill>
                <a:latin typeface="+mn-ea"/>
              </a:rPr>
              <a:t>WMS</a:t>
            </a:r>
            <a:endParaRPr lang="zh-CN" sz="13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椭圆 21" hidden="0"/>
          <p:cNvSpPr/>
          <p:nvPr isPhoto="0" userDrawn="0"/>
        </p:nvSpPr>
        <p:spPr bwMode="auto">
          <a:xfrm>
            <a:off x="7581134" y="1004176"/>
            <a:ext cx="726907" cy="726907"/>
          </a:xfrm>
          <a:prstGeom prst="ellipse">
            <a:avLst/>
          </a:prstGeom>
          <a:solidFill>
            <a:srgbClr val="54BB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300" b="1">
                <a:solidFill>
                  <a:schemeClr val="bg1"/>
                </a:solidFill>
                <a:latin typeface="+mn-ea"/>
              </a:rPr>
              <a:t>库存</a:t>
            </a:r>
            <a:endParaRPr lang="zh-CN" sz="13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椭圆 22" hidden="0"/>
          <p:cNvSpPr/>
          <p:nvPr isPhoto="0" userDrawn="0"/>
        </p:nvSpPr>
        <p:spPr bwMode="auto">
          <a:xfrm>
            <a:off x="9022154" y="1004176"/>
            <a:ext cx="726907" cy="726907"/>
          </a:xfrm>
          <a:prstGeom prst="ellipse">
            <a:avLst/>
          </a:prstGeom>
          <a:solidFill>
            <a:srgbClr val="54BB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300" b="1">
                <a:solidFill>
                  <a:schemeClr val="bg1"/>
                </a:solidFill>
                <a:latin typeface="+mn-ea"/>
              </a:rPr>
              <a:t>财务</a:t>
            </a:r>
            <a:endParaRPr lang="zh-CN" sz="13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矩形: 圆角 23" hidden="0"/>
          <p:cNvSpPr/>
          <p:nvPr isPhoto="0" userDrawn="0"/>
        </p:nvSpPr>
        <p:spPr bwMode="auto">
          <a:xfrm>
            <a:off x="4954143" y="1906986"/>
            <a:ext cx="207818" cy="1512454"/>
          </a:xfrm>
          <a:prstGeom prst="roundRect">
            <a:avLst>
              <a:gd name="adj" fmla="val 11469"/>
            </a:avLst>
          </a:prstGeom>
          <a:pattFill prst="wdUpDiag">
            <a:fgClr>
              <a:srgbClr val="54BBCC"/>
            </a:fgClr>
            <a:bgClr>
              <a:schemeClr val="bg1"/>
            </a:bgClr>
          </a:patt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1" name="矩形: 圆角 24" hidden="0"/>
          <p:cNvSpPr/>
          <p:nvPr isPhoto="0" userDrawn="0"/>
        </p:nvSpPr>
        <p:spPr bwMode="auto">
          <a:xfrm>
            <a:off x="6405498" y="3342086"/>
            <a:ext cx="207818" cy="1589232"/>
          </a:xfrm>
          <a:prstGeom prst="roundRect">
            <a:avLst>
              <a:gd name="adj" fmla="val 8691"/>
            </a:avLst>
          </a:prstGeom>
          <a:pattFill prst="wdUpDiag">
            <a:fgClr>
              <a:srgbClr val="54BBCC"/>
            </a:fgClr>
            <a:bgClr>
              <a:schemeClr val="bg1"/>
            </a:bgClr>
          </a:patt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2" name="矩形: 圆角 31" hidden="0"/>
          <p:cNvSpPr/>
          <p:nvPr isPhoto="0" userDrawn="0"/>
        </p:nvSpPr>
        <p:spPr bwMode="auto">
          <a:xfrm>
            <a:off x="4944556" y="5900126"/>
            <a:ext cx="226991" cy="469625"/>
          </a:xfrm>
          <a:prstGeom prst="roundRect">
            <a:avLst>
              <a:gd name="adj" fmla="val 11469"/>
            </a:avLst>
          </a:prstGeom>
          <a:pattFill prst="wdUpDiag">
            <a:fgClr>
              <a:srgbClr val="54BBCC"/>
            </a:fgClr>
            <a:bgClr>
              <a:schemeClr val="bg1"/>
            </a:bgClr>
          </a:patt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3" name="矩形: 圆角 32" hidden="0"/>
          <p:cNvSpPr/>
          <p:nvPr isPhoto="0" userDrawn="0"/>
        </p:nvSpPr>
        <p:spPr bwMode="auto">
          <a:xfrm>
            <a:off x="3513125" y="3552380"/>
            <a:ext cx="207818" cy="762000"/>
          </a:xfrm>
          <a:prstGeom prst="roundRect">
            <a:avLst>
              <a:gd name="adj" fmla="val 11469"/>
            </a:avLst>
          </a:prstGeom>
          <a:pattFill prst="wdUpDiag">
            <a:fgClr>
              <a:srgbClr val="54BBCC"/>
            </a:fgClr>
            <a:bgClr>
              <a:schemeClr val="bg1"/>
            </a:bgClr>
          </a:patt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4" name="矩形: 圆角 36" hidden="0"/>
          <p:cNvSpPr/>
          <p:nvPr isPhoto="0" userDrawn="0"/>
        </p:nvSpPr>
        <p:spPr bwMode="auto">
          <a:xfrm>
            <a:off x="4944421" y="4677894"/>
            <a:ext cx="226868" cy="864177"/>
          </a:xfrm>
          <a:prstGeom prst="roundRect">
            <a:avLst>
              <a:gd name="adj" fmla="val 11469"/>
            </a:avLst>
          </a:prstGeom>
          <a:pattFill prst="wdUpDiag">
            <a:fgClr>
              <a:srgbClr val="54BBCC"/>
            </a:fgClr>
            <a:bgClr>
              <a:schemeClr val="bg1"/>
            </a:bgClr>
          </a:patt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5" name="矩形: 圆角 37" hidden="0"/>
          <p:cNvSpPr/>
          <p:nvPr isPhoto="0" userDrawn="0"/>
        </p:nvSpPr>
        <p:spPr bwMode="auto">
          <a:xfrm>
            <a:off x="7831362" y="4815286"/>
            <a:ext cx="226868" cy="726786"/>
          </a:xfrm>
          <a:prstGeom prst="roundRect">
            <a:avLst>
              <a:gd name="adj" fmla="val 11469"/>
            </a:avLst>
          </a:prstGeom>
          <a:pattFill prst="wdUpDiag">
            <a:fgClr>
              <a:srgbClr val="54BBCC"/>
            </a:fgClr>
            <a:bgClr>
              <a:schemeClr val="bg1"/>
            </a:bgClr>
          </a:patt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6" name="矩形: 圆角 38" hidden="0"/>
          <p:cNvSpPr/>
          <p:nvPr isPhoto="0" userDrawn="0"/>
        </p:nvSpPr>
        <p:spPr bwMode="auto">
          <a:xfrm>
            <a:off x="9267607" y="4815163"/>
            <a:ext cx="226991" cy="1147330"/>
          </a:xfrm>
          <a:prstGeom prst="roundRect">
            <a:avLst>
              <a:gd name="adj" fmla="val 11469"/>
            </a:avLst>
          </a:prstGeom>
          <a:pattFill prst="wdUpDiag">
            <a:fgClr>
              <a:srgbClr val="54BBCC"/>
            </a:fgClr>
            <a:bgClr>
              <a:schemeClr val="bg1"/>
            </a:bgClr>
          </a:patt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7" name="任意多边形: 形状 39" hidden="0"/>
          <p:cNvSpPr/>
          <p:nvPr isPhoto="0" userDrawn="0"/>
        </p:nvSpPr>
        <p:spPr bwMode="auto">
          <a:xfrm>
            <a:off x="5164939" y="1998195"/>
            <a:ext cx="290368" cy="298450"/>
          </a:xfrm>
          <a:custGeom>
            <a:avLst/>
            <a:gdLst>
              <a:gd name="connsiteX0" fmla="*/ 0 w 319314"/>
              <a:gd name="connsiteY0" fmla="*/ 0 h 478971"/>
              <a:gd name="connsiteX1" fmla="*/ 319314 w 319314"/>
              <a:gd name="connsiteY1" fmla="*/ 0 h 478971"/>
              <a:gd name="connsiteX2" fmla="*/ 319314 w 319314"/>
              <a:gd name="connsiteY2" fmla="*/ 478971 h 478971"/>
              <a:gd name="connsiteX3" fmla="*/ 0 w 319314"/>
              <a:gd name="connsiteY3" fmla="*/ 478971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314" h="478971" fill="norm" stroke="1" extrusionOk="0">
                <a:moveTo>
                  <a:pt x="0" y="0"/>
                </a:moveTo>
                <a:lnTo>
                  <a:pt x="319314" y="0"/>
                </a:lnTo>
                <a:lnTo>
                  <a:pt x="319314" y="478971"/>
                </a:lnTo>
                <a:lnTo>
                  <a:pt x="0" y="478971"/>
                </a:lnTo>
              </a:path>
            </a:pathLst>
          </a:cu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8" name="文本框 40" hidden="0"/>
          <p:cNvSpPr>
            <a:spLocks noAdjustHandles="0" noChangeArrowheads="0"/>
          </p:cNvSpPr>
          <p:nvPr isPhoto="0" userDrawn="0"/>
        </p:nvSpPr>
        <p:spPr bwMode="auto">
          <a:xfrm>
            <a:off x="5190276" y="2054776"/>
            <a:ext cx="533082" cy="161537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采购申请</a:t>
            </a:r>
            <a:endParaRPr lang="zh-CN" sz="750"/>
          </a:p>
        </p:txBody>
      </p:sp>
      <p:sp>
        <p:nvSpPr>
          <p:cNvPr id="29" name="任意多边形: 形状 41" hidden="0"/>
          <p:cNvSpPr/>
          <p:nvPr isPhoto="0" userDrawn="0"/>
        </p:nvSpPr>
        <p:spPr bwMode="auto">
          <a:xfrm>
            <a:off x="5173021" y="2415562"/>
            <a:ext cx="290368" cy="338859"/>
          </a:xfrm>
          <a:custGeom>
            <a:avLst/>
            <a:gdLst>
              <a:gd name="connsiteX0" fmla="*/ 0 w 319314"/>
              <a:gd name="connsiteY0" fmla="*/ 0 h 478971"/>
              <a:gd name="connsiteX1" fmla="*/ 319314 w 319314"/>
              <a:gd name="connsiteY1" fmla="*/ 0 h 478971"/>
              <a:gd name="connsiteX2" fmla="*/ 319314 w 319314"/>
              <a:gd name="connsiteY2" fmla="*/ 478971 h 478971"/>
              <a:gd name="connsiteX3" fmla="*/ 0 w 319314"/>
              <a:gd name="connsiteY3" fmla="*/ 478971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314" h="478971" fill="norm" stroke="1" extrusionOk="0">
                <a:moveTo>
                  <a:pt x="0" y="0"/>
                </a:moveTo>
                <a:lnTo>
                  <a:pt x="319314" y="0"/>
                </a:lnTo>
                <a:lnTo>
                  <a:pt x="319314" y="478971"/>
                </a:lnTo>
                <a:lnTo>
                  <a:pt x="0" y="478971"/>
                </a:lnTo>
              </a:path>
            </a:pathLst>
          </a:cu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30" name="文本框 42" hidden="0"/>
          <p:cNvSpPr>
            <a:spLocks noAdjustHandles="0" noChangeArrowheads="0"/>
          </p:cNvSpPr>
          <p:nvPr isPhoto="0" userDrawn="0"/>
        </p:nvSpPr>
        <p:spPr bwMode="auto">
          <a:xfrm>
            <a:off x="5182772" y="2494081"/>
            <a:ext cx="533082" cy="161537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采购审核</a:t>
            </a:r>
            <a:endParaRPr lang="zh-CN" sz="750"/>
          </a:p>
        </p:txBody>
      </p:sp>
      <p:sp>
        <p:nvSpPr>
          <p:cNvPr id="31" name="矩形: 圆角 43" hidden="0"/>
          <p:cNvSpPr/>
          <p:nvPr isPhoto="0" userDrawn="0"/>
        </p:nvSpPr>
        <p:spPr bwMode="auto">
          <a:xfrm>
            <a:off x="3513125" y="2848107"/>
            <a:ext cx="207818" cy="548409"/>
          </a:xfrm>
          <a:prstGeom prst="roundRect">
            <a:avLst>
              <a:gd name="adj" fmla="val 11469"/>
            </a:avLst>
          </a:prstGeom>
          <a:pattFill prst="wdUpDiag">
            <a:fgClr>
              <a:srgbClr val="54BBCC"/>
            </a:fgClr>
            <a:bgClr>
              <a:schemeClr val="bg1"/>
            </a:bgClr>
          </a:patt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cxnSp>
        <p:nvCxnSpPr>
          <p:cNvPr id="32" name="直接箭头连接符 45" hidden="0"/>
          <p:cNvCxnSpPr>
            <a:cxnSpLocks/>
          </p:cNvCxnSpPr>
        </p:nvCxnSpPr>
        <p:spPr bwMode="auto">
          <a:xfrm flipH="1">
            <a:off x="3744034" y="3094602"/>
            <a:ext cx="1177636" cy="0"/>
          </a:xfrm>
          <a:prstGeom prst="straightConnector1">
            <a:avLst/>
          </a:pr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文本框 49" hidden="0"/>
          <p:cNvSpPr>
            <a:spLocks noAdjustHandles="0" noChangeArrowheads="0"/>
          </p:cNvSpPr>
          <p:nvPr isPhoto="0" userDrawn="0"/>
        </p:nvSpPr>
        <p:spPr bwMode="auto">
          <a:xfrm>
            <a:off x="4195029" y="3013688"/>
            <a:ext cx="275647" cy="161537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通知</a:t>
            </a:r>
            <a:endParaRPr lang="zh-CN" sz="750"/>
          </a:p>
        </p:txBody>
      </p:sp>
      <p:cxnSp>
        <p:nvCxnSpPr>
          <p:cNvPr id="34" name="直接箭头连接符 50" hidden="0"/>
          <p:cNvCxnSpPr>
            <a:cxnSpLocks/>
          </p:cNvCxnSpPr>
        </p:nvCxnSpPr>
        <p:spPr bwMode="auto">
          <a:xfrm>
            <a:off x="5182833" y="3379197"/>
            <a:ext cx="1189523" cy="0"/>
          </a:xfrm>
          <a:prstGeom prst="straightConnector1">
            <a:avLst/>
          </a:pr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文本框 51" hidden="0"/>
          <p:cNvSpPr>
            <a:spLocks noAdjustHandles="0" noChangeArrowheads="0"/>
          </p:cNvSpPr>
          <p:nvPr isPhoto="0" userDrawn="0"/>
        </p:nvSpPr>
        <p:spPr bwMode="auto">
          <a:xfrm>
            <a:off x="5557248" y="3300593"/>
            <a:ext cx="492991" cy="161537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采购单下传</a:t>
            </a:r>
            <a:endParaRPr lang="zh-CN" sz="750"/>
          </a:p>
        </p:txBody>
      </p:sp>
      <p:grpSp>
        <p:nvGrpSpPr>
          <p:cNvPr id="36" name="组合 7" hidden="0"/>
          <p:cNvGrpSpPr/>
          <p:nvPr isPhoto="0" userDrawn="0"/>
        </p:nvGrpSpPr>
        <p:grpSpPr bwMode="auto">
          <a:xfrm>
            <a:off x="3761012" y="3812563"/>
            <a:ext cx="2644486" cy="161636"/>
            <a:chOff x="5632" y="5586"/>
            <a:chExt cx="4514" cy="280"/>
          </a:xfrm>
        </p:grpSpPr>
        <p:cxnSp>
          <p:nvCxnSpPr>
            <p:cNvPr id="37" name="直接箭头连接符 52" hidden="0"/>
            <p:cNvCxnSpPr>
              <a:cxnSpLocks/>
            </p:cNvCxnSpPr>
          </p:nvCxnSpPr>
          <p:spPr bwMode="auto">
            <a:xfrm flipV="1">
              <a:off x="5632" y="5726"/>
              <a:ext cx="4514" cy="14"/>
            </a:xfrm>
            <a:prstGeom prst="straightConnector1">
              <a:avLst/>
            </a:prstGeom>
            <a:noFill/>
            <a:ln w="11545">
              <a:solidFill>
                <a:srgbClr val="54BBCC"/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8" name="文本框 55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7407" y="5586"/>
              <a:ext cx="951" cy="28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rIns="0" rtlCol="0" anchor="ctr">
              <a:noAutofit/>
            </a:bodyPr>
            <a:lstStyle/>
            <a:p>
              <a:pPr algn="ctr">
                <a:defRPr/>
              </a:pPr>
              <a:r>
                <a:rPr lang="zh-CN" sz="750"/>
                <a:t>供应商发货</a:t>
              </a:r>
              <a:endParaRPr lang="zh-CN" sz="750"/>
            </a:p>
          </p:txBody>
        </p:sp>
      </p:grpSp>
      <p:sp>
        <p:nvSpPr>
          <p:cNvPr id="39" name="任意多边形: 形状 57" hidden="0"/>
          <p:cNvSpPr/>
          <p:nvPr isPhoto="0" userDrawn="0"/>
        </p:nvSpPr>
        <p:spPr bwMode="auto">
          <a:xfrm>
            <a:off x="6620244" y="3560295"/>
            <a:ext cx="290368" cy="945573"/>
          </a:xfrm>
          <a:custGeom>
            <a:avLst/>
            <a:gdLst>
              <a:gd name="connsiteX0" fmla="*/ 0 w 319314"/>
              <a:gd name="connsiteY0" fmla="*/ 0 h 478971"/>
              <a:gd name="connsiteX1" fmla="*/ 319314 w 319314"/>
              <a:gd name="connsiteY1" fmla="*/ 0 h 478971"/>
              <a:gd name="connsiteX2" fmla="*/ 319314 w 319314"/>
              <a:gd name="connsiteY2" fmla="*/ 478971 h 478971"/>
              <a:gd name="connsiteX3" fmla="*/ 0 w 319314"/>
              <a:gd name="connsiteY3" fmla="*/ 478971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314" h="478971" fill="norm" stroke="1" extrusionOk="0">
                <a:moveTo>
                  <a:pt x="0" y="0"/>
                </a:moveTo>
                <a:lnTo>
                  <a:pt x="319314" y="0"/>
                </a:lnTo>
                <a:lnTo>
                  <a:pt x="319314" y="478971"/>
                </a:lnTo>
                <a:lnTo>
                  <a:pt x="0" y="478971"/>
                </a:lnTo>
              </a:path>
            </a:pathLst>
          </a:cu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0" name="文本框 58" hidden="0"/>
          <p:cNvSpPr>
            <a:spLocks noAdjustHandles="0" noChangeArrowheads="0"/>
          </p:cNvSpPr>
          <p:nvPr isPhoto="0" userDrawn="0"/>
        </p:nvSpPr>
        <p:spPr bwMode="auto">
          <a:xfrm>
            <a:off x="6679735" y="4015742"/>
            <a:ext cx="533082" cy="161537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验货入库</a:t>
            </a:r>
            <a:endParaRPr lang="zh-CN" sz="750"/>
          </a:p>
        </p:txBody>
      </p:sp>
      <p:cxnSp>
        <p:nvCxnSpPr>
          <p:cNvPr id="41" name="直接箭头连接符 44" hidden="0"/>
          <p:cNvCxnSpPr>
            <a:cxnSpLocks/>
          </p:cNvCxnSpPr>
        </p:nvCxnSpPr>
        <p:spPr bwMode="auto">
          <a:xfrm flipH="1">
            <a:off x="5173021" y="4764486"/>
            <a:ext cx="1219777" cy="0"/>
          </a:xfrm>
          <a:prstGeom prst="straightConnector1">
            <a:avLst/>
          </a:pr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2" name="文本框 46" hidden="0"/>
          <p:cNvSpPr>
            <a:spLocks noAdjustHandles="0" noChangeArrowheads="0"/>
          </p:cNvSpPr>
          <p:nvPr isPhoto="0" userDrawn="0"/>
        </p:nvSpPr>
        <p:spPr bwMode="auto">
          <a:xfrm>
            <a:off x="5557484" y="4677894"/>
            <a:ext cx="538018" cy="169718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采购入库</a:t>
            </a:r>
            <a:endParaRPr lang="zh-CN" sz="750"/>
          </a:p>
        </p:txBody>
      </p:sp>
      <p:sp>
        <p:nvSpPr>
          <p:cNvPr id="43" name="任意多边形: 形状 64" hidden="0"/>
          <p:cNvSpPr/>
          <p:nvPr isPhoto="0" userDrawn="0"/>
        </p:nvSpPr>
        <p:spPr bwMode="auto">
          <a:xfrm>
            <a:off x="9500834" y="4876477"/>
            <a:ext cx="290368" cy="566305"/>
          </a:xfrm>
          <a:custGeom>
            <a:avLst/>
            <a:gdLst>
              <a:gd name="connsiteX0" fmla="*/ 0 w 319314"/>
              <a:gd name="connsiteY0" fmla="*/ 0 h 478971"/>
              <a:gd name="connsiteX1" fmla="*/ 319314 w 319314"/>
              <a:gd name="connsiteY1" fmla="*/ 0 h 478971"/>
              <a:gd name="connsiteX2" fmla="*/ 319314 w 319314"/>
              <a:gd name="connsiteY2" fmla="*/ 478971 h 478971"/>
              <a:gd name="connsiteX3" fmla="*/ 0 w 319314"/>
              <a:gd name="connsiteY3" fmla="*/ 478971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314" h="478971" fill="norm" stroke="1" extrusionOk="0">
                <a:moveTo>
                  <a:pt x="0" y="0"/>
                </a:moveTo>
                <a:lnTo>
                  <a:pt x="319314" y="0"/>
                </a:lnTo>
                <a:lnTo>
                  <a:pt x="319314" y="478971"/>
                </a:lnTo>
                <a:lnTo>
                  <a:pt x="0" y="478971"/>
                </a:lnTo>
              </a:path>
            </a:pathLst>
          </a:cu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4" name="文本框 65" hidden="0"/>
          <p:cNvSpPr>
            <a:spLocks noAdjustHandles="0" noChangeArrowheads="0"/>
          </p:cNvSpPr>
          <p:nvPr isPhoto="0" userDrawn="0"/>
        </p:nvSpPr>
        <p:spPr bwMode="auto">
          <a:xfrm>
            <a:off x="9500867" y="5080234"/>
            <a:ext cx="533082" cy="161537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商品凭证</a:t>
            </a:r>
            <a:endParaRPr lang="zh-CN" sz="750"/>
          </a:p>
        </p:txBody>
      </p:sp>
      <p:sp>
        <p:nvSpPr>
          <p:cNvPr id="45" name="任意多边形: 形状 69" hidden="0"/>
          <p:cNvSpPr/>
          <p:nvPr isPhoto="0" userDrawn="0"/>
        </p:nvSpPr>
        <p:spPr bwMode="auto">
          <a:xfrm>
            <a:off x="5172486" y="6024698"/>
            <a:ext cx="290285" cy="277664"/>
          </a:xfrm>
          <a:custGeom>
            <a:avLst/>
            <a:gdLst>
              <a:gd name="connsiteX0" fmla="*/ 0 w 319314"/>
              <a:gd name="connsiteY0" fmla="*/ 0 h 478971"/>
              <a:gd name="connsiteX1" fmla="*/ 319314 w 319314"/>
              <a:gd name="connsiteY1" fmla="*/ 0 h 478971"/>
              <a:gd name="connsiteX2" fmla="*/ 319314 w 319314"/>
              <a:gd name="connsiteY2" fmla="*/ 478971 h 478971"/>
              <a:gd name="connsiteX3" fmla="*/ 0 w 319314"/>
              <a:gd name="connsiteY3" fmla="*/ 478971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314" h="478971" fill="norm" stroke="1" extrusionOk="0">
                <a:moveTo>
                  <a:pt x="0" y="0"/>
                </a:moveTo>
                <a:lnTo>
                  <a:pt x="319314" y="0"/>
                </a:lnTo>
                <a:lnTo>
                  <a:pt x="319314" y="478971"/>
                </a:lnTo>
                <a:lnTo>
                  <a:pt x="0" y="478971"/>
                </a:lnTo>
              </a:path>
            </a:pathLst>
          </a:cu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6" name="文本框 70" hidden="0"/>
          <p:cNvSpPr>
            <a:spLocks noAdjustHandles="0" noChangeArrowheads="0"/>
          </p:cNvSpPr>
          <p:nvPr isPhoto="0" userDrawn="0"/>
        </p:nvSpPr>
        <p:spPr bwMode="auto">
          <a:xfrm>
            <a:off x="5197916" y="6085877"/>
            <a:ext cx="533082" cy="161537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采购单关单</a:t>
            </a:r>
            <a:endParaRPr lang="zh-CN" sz="750"/>
          </a:p>
        </p:txBody>
      </p:sp>
      <p:sp>
        <p:nvSpPr>
          <p:cNvPr id="47" name="任意多边形: 形状 71" hidden="0"/>
          <p:cNvSpPr/>
          <p:nvPr isPhoto="0" userDrawn="0"/>
        </p:nvSpPr>
        <p:spPr bwMode="auto">
          <a:xfrm>
            <a:off x="8057984" y="4905365"/>
            <a:ext cx="290285" cy="277664"/>
          </a:xfrm>
          <a:custGeom>
            <a:avLst/>
            <a:gdLst>
              <a:gd name="connsiteX0" fmla="*/ 0 w 319314"/>
              <a:gd name="connsiteY0" fmla="*/ 0 h 478971"/>
              <a:gd name="connsiteX1" fmla="*/ 319314 w 319314"/>
              <a:gd name="connsiteY1" fmla="*/ 0 h 478971"/>
              <a:gd name="connsiteX2" fmla="*/ 319314 w 319314"/>
              <a:gd name="connsiteY2" fmla="*/ 478971 h 478971"/>
              <a:gd name="connsiteX3" fmla="*/ 0 w 319314"/>
              <a:gd name="connsiteY3" fmla="*/ 478971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314" h="478971" fill="norm" stroke="1" extrusionOk="0">
                <a:moveTo>
                  <a:pt x="0" y="0"/>
                </a:moveTo>
                <a:lnTo>
                  <a:pt x="319314" y="0"/>
                </a:lnTo>
                <a:lnTo>
                  <a:pt x="319314" y="478971"/>
                </a:lnTo>
                <a:lnTo>
                  <a:pt x="0" y="478971"/>
                </a:lnTo>
              </a:path>
            </a:pathLst>
          </a:cu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8" name="文本框 72" hidden="0"/>
          <p:cNvSpPr>
            <a:spLocks noAdjustHandles="0" noChangeArrowheads="0"/>
          </p:cNvSpPr>
          <p:nvPr isPhoto="0" userDrawn="0"/>
        </p:nvSpPr>
        <p:spPr bwMode="auto">
          <a:xfrm>
            <a:off x="8083414" y="4966543"/>
            <a:ext cx="533082" cy="161537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库存更新</a:t>
            </a:r>
            <a:endParaRPr lang="zh-CN" sz="750"/>
          </a:p>
        </p:txBody>
      </p:sp>
      <p:cxnSp>
        <p:nvCxnSpPr>
          <p:cNvPr id="49" name="直接连接符 30" hidden="0"/>
          <p:cNvCxnSpPr>
            <a:cxnSpLocks/>
          </p:cNvCxnSpPr>
        </p:nvCxnSpPr>
        <p:spPr bwMode="auto">
          <a:xfrm>
            <a:off x="4332811" y="1340031"/>
            <a:ext cx="0" cy="5114636"/>
          </a:xfrm>
          <a:prstGeom prst="line">
            <a:avLst/>
          </a:prstGeom>
          <a:ln w="5773">
            <a:solidFill>
              <a:srgbClr val="54BBCC">
                <a:alpha val="3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77" hidden="0"/>
          <p:cNvCxnSpPr>
            <a:cxnSpLocks/>
          </p:cNvCxnSpPr>
        </p:nvCxnSpPr>
        <p:spPr bwMode="auto">
          <a:xfrm>
            <a:off x="5783063" y="1308281"/>
            <a:ext cx="0" cy="5114636"/>
          </a:xfrm>
          <a:prstGeom prst="line">
            <a:avLst/>
          </a:prstGeom>
          <a:ln w="5773">
            <a:solidFill>
              <a:srgbClr val="54BBCC">
                <a:alpha val="3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78" hidden="0"/>
          <p:cNvCxnSpPr>
            <a:cxnSpLocks/>
          </p:cNvCxnSpPr>
        </p:nvCxnSpPr>
        <p:spPr bwMode="auto">
          <a:xfrm>
            <a:off x="7213112" y="1255172"/>
            <a:ext cx="0" cy="5114636"/>
          </a:xfrm>
          <a:prstGeom prst="line">
            <a:avLst/>
          </a:prstGeom>
          <a:ln w="5773">
            <a:solidFill>
              <a:srgbClr val="54BBCC">
                <a:alpha val="3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79" hidden="0"/>
          <p:cNvCxnSpPr>
            <a:cxnSpLocks/>
          </p:cNvCxnSpPr>
        </p:nvCxnSpPr>
        <p:spPr bwMode="auto">
          <a:xfrm>
            <a:off x="8665096" y="1308281"/>
            <a:ext cx="0" cy="5114636"/>
          </a:xfrm>
          <a:prstGeom prst="line">
            <a:avLst/>
          </a:prstGeom>
          <a:ln w="5773">
            <a:solidFill>
              <a:srgbClr val="54BBCC">
                <a:alpha val="3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组合 82" hidden="0"/>
          <p:cNvGrpSpPr/>
          <p:nvPr isPhoto="0" userDrawn="0"/>
        </p:nvGrpSpPr>
        <p:grpSpPr bwMode="auto">
          <a:xfrm>
            <a:off x="4590066" y="895139"/>
            <a:ext cx="944979" cy="944981"/>
            <a:chOff x="2887287" y="588133"/>
            <a:chExt cx="1039477" cy="1039479"/>
          </a:xfrm>
        </p:grpSpPr>
        <p:sp>
          <p:nvSpPr>
            <p:cNvPr id="54" name="弧形 83" hidden="0"/>
            <p:cNvSpPr/>
            <p:nvPr isPhoto="0" userDrawn="0"/>
          </p:nvSpPr>
          <p:spPr bwMode="auto">
            <a:xfrm>
              <a:off x="2887287" y="588133"/>
              <a:ext cx="1039477" cy="1039479"/>
            </a:xfrm>
            <a:prstGeom prst="arc">
              <a:avLst>
                <a:gd name="adj1" fmla="val 16200000"/>
                <a:gd name="adj2" fmla="val 2700000"/>
              </a:avLst>
            </a:prstGeom>
            <a:ln w="23091">
              <a:gradFill>
                <a:gsLst>
                  <a:gs pos="0">
                    <a:srgbClr val="54BBCC">
                      <a:alpha val="0"/>
                    </a:srgbClr>
                  </a:gs>
                  <a:gs pos="100000">
                    <a:srgbClr val="54BBCC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55" name="弧形 84" hidden="0"/>
            <p:cNvSpPr/>
            <p:nvPr isPhoto="0" userDrawn="0"/>
          </p:nvSpPr>
          <p:spPr bwMode="auto">
            <a:xfrm flipH="1" flipV="1">
              <a:off x="2887287" y="588133"/>
              <a:ext cx="1039477" cy="1039479"/>
            </a:xfrm>
            <a:prstGeom prst="arc">
              <a:avLst>
                <a:gd name="adj1" fmla="val 16200000"/>
                <a:gd name="adj2" fmla="val 2700000"/>
              </a:avLst>
            </a:prstGeom>
            <a:ln w="23091">
              <a:gradFill>
                <a:gsLst>
                  <a:gs pos="0">
                    <a:srgbClr val="54BBCC">
                      <a:alpha val="0"/>
                    </a:srgbClr>
                  </a:gs>
                  <a:gs pos="100000">
                    <a:srgbClr val="54BBCC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56" name="组合 85" hidden="0"/>
          <p:cNvGrpSpPr/>
          <p:nvPr isPhoto="0" userDrawn="0"/>
        </p:nvGrpSpPr>
        <p:grpSpPr bwMode="auto">
          <a:xfrm>
            <a:off x="6031083" y="895139"/>
            <a:ext cx="944979" cy="944981"/>
            <a:chOff x="2887287" y="588133"/>
            <a:chExt cx="1039477" cy="1039479"/>
          </a:xfrm>
        </p:grpSpPr>
        <p:sp>
          <p:nvSpPr>
            <p:cNvPr id="57" name="弧形 86" hidden="0"/>
            <p:cNvSpPr/>
            <p:nvPr isPhoto="0" userDrawn="0"/>
          </p:nvSpPr>
          <p:spPr bwMode="auto">
            <a:xfrm>
              <a:off x="2887287" y="588133"/>
              <a:ext cx="1039477" cy="1039479"/>
            </a:xfrm>
            <a:prstGeom prst="arc">
              <a:avLst>
                <a:gd name="adj1" fmla="val 16200000"/>
                <a:gd name="adj2" fmla="val 2700000"/>
              </a:avLst>
            </a:prstGeom>
            <a:ln w="23091">
              <a:gradFill>
                <a:gsLst>
                  <a:gs pos="0">
                    <a:srgbClr val="54BBCC">
                      <a:alpha val="0"/>
                    </a:srgbClr>
                  </a:gs>
                  <a:gs pos="100000">
                    <a:srgbClr val="54BBCC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58" name="弧形 87" hidden="0"/>
            <p:cNvSpPr/>
            <p:nvPr isPhoto="0" userDrawn="0"/>
          </p:nvSpPr>
          <p:spPr bwMode="auto">
            <a:xfrm flipH="1" flipV="1">
              <a:off x="2887287" y="588133"/>
              <a:ext cx="1039477" cy="1039479"/>
            </a:xfrm>
            <a:prstGeom prst="arc">
              <a:avLst>
                <a:gd name="adj1" fmla="val 16200000"/>
                <a:gd name="adj2" fmla="val 2700000"/>
              </a:avLst>
            </a:prstGeom>
            <a:ln w="23091">
              <a:gradFill>
                <a:gsLst>
                  <a:gs pos="0">
                    <a:srgbClr val="54BBCC">
                      <a:alpha val="0"/>
                    </a:srgbClr>
                  </a:gs>
                  <a:gs pos="100000">
                    <a:srgbClr val="54BBCC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59" name="组合 88" hidden="0"/>
          <p:cNvGrpSpPr/>
          <p:nvPr isPhoto="0" userDrawn="0"/>
        </p:nvGrpSpPr>
        <p:grpSpPr bwMode="auto">
          <a:xfrm>
            <a:off x="7472098" y="895139"/>
            <a:ext cx="944979" cy="944981"/>
            <a:chOff x="2887287" y="588133"/>
            <a:chExt cx="1039477" cy="1039479"/>
          </a:xfrm>
        </p:grpSpPr>
        <p:sp>
          <p:nvSpPr>
            <p:cNvPr id="60" name="弧形 89" hidden="0"/>
            <p:cNvSpPr/>
            <p:nvPr isPhoto="0" userDrawn="0"/>
          </p:nvSpPr>
          <p:spPr bwMode="auto">
            <a:xfrm>
              <a:off x="2887287" y="588133"/>
              <a:ext cx="1039477" cy="1039479"/>
            </a:xfrm>
            <a:prstGeom prst="arc">
              <a:avLst>
                <a:gd name="adj1" fmla="val 16200000"/>
                <a:gd name="adj2" fmla="val 2700000"/>
              </a:avLst>
            </a:prstGeom>
            <a:ln w="23091">
              <a:gradFill>
                <a:gsLst>
                  <a:gs pos="0">
                    <a:srgbClr val="54BBCC">
                      <a:alpha val="0"/>
                    </a:srgbClr>
                  </a:gs>
                  <a:gs pos="100000">
                    <a:srgbClr val="54BBCC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61" name="弧形 90" hidden="0"/>
            <p:cNvSpPr/>
            <p:nvPr isPhoto="0" userDrawn="0"/>
          </p:nvSpPr>
          <p:spPr bwMode="auto">
            <a:xfrm flipH="1" flipV="1">
              <a:off x="2887287" y="588133"/>
              <a:ext cx="1039477" cy="1039479"/>
            </a:xfrm>
            <a:prstGeom prst="arc">
              <a:avLst>
                <a:gd name="adj1" fmla="val 16200000"/>
                <a:gd name="adj2" fmla="val 2700000"/>
              </a:avLst>
            </a:prstGeom>
            <a:ln w="23091">
              <a:gradFill>
                <a:gsLst>
                  <a:gs pos="0">
                    <a:srgbClr val="54BBCC">
                      <a:alpha val="0"/>
                    </a:srgbClr>
                  </a:gs>
                  <a:gs pos="100000">
                    <a:srgbClr val="54BBCC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62" name="组合 91" hidden="0"/>
          <p:cNvGrpSpPr/>
          <p:nvPr isPhoto="0" userDrawn="0"/>
        </p:nvGrpSpPr>
        <p:grpSpPr bwMode="auto">
          <a:xfrm>
            <a:off x="8913117" y="895139"/>
            <a:ext cx="944979" cy="944981"/>
            <a:chOff x="2887287" y="588133"/>
            <a:chExt cx="1039477" cy="1039479"/>
          </a:xfrm>
        </p:grpSpPr>
        <p:sp>
          <p:nvSpPr>
            <p:cNvPr id="63" name="弧形 92" hidden="0"/>
            <p:cNvSpPr/>
            <p:nvPr isPhoto="0" userDrawn="0"/>
          </p:nvSpPr>
          <p:spPr bwMode="auto">
            <a:xfrm>
              <a:off x="2887287" y="588133"/>
              <a:ext cx="1039477" cy="1039479"/>
            </a:xfrm>
            <a:prstGeom prst="arc">
              <a:avLst>
                <a:gd name="adj1" fmla="val 16200000"/>
                <a:gd name="adj2" fmla="val 2700000"/>
              </a:avLst>
            </a:prstGeom>
            <a:ln w="23091">
              <a:gradFill>
                <a:gsLst>
                  <a:gs pos="0">
                    <a:srgbClr val="54BBCC">
                      <a:alpha val="0"/>
                    </a:srgbClr>
                  </a:gs>
                  <a:gs pos="100000">
                    <a:srgbClr val="54BBCC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64" name="弧形 93" hidden="0"/>
            <p:cNvSpPr/>
            <p:nvPr isPhoto="0" userDrawn="0"/>
          </p:nvSpPr>
          <p:spPr bwMode="auto">
            <a:xfrm flipH="1" flipV="1">
              <a:off x="2887287" y="588133"/>
              <a:ext cx="1039477" cy="1039479"/>
            </a:xfrm>
            <a:prstGeom prst="arc">
              <a:avLst>
                <a:gd name="adj1" fmla="val 16200000"/>
                <a:gd name="adj2" fmla="val 2700000"/>
              </a:avLst>
            </a:prstGeom>
            <a:ln w="23091">
              <a:gradFill>
                <a:gsLst>
                  <a:gs pos="0">
                    <a:srgbClr val="54BBCC">
                      <a:alpha val="0"/>
                    </a:srgbClr>
                  </a:gs>
                  <a:gs pos="100000">
                    <a:srgbClr val="54BBCC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cxnSp>
        <p:nvCxnSpPr>
          <p:cNvPr id="65" name="直接箭头连接符 2" hidden="0"/>
          <p:cNvCxnSpPr>
            <a:cxnSpLocks/>
          </p:cNvCxnSpPr>
        </p:nvCxnSpPr>
        <p:spPr bwMode="auto">
          <a:xfrm>
            <a:off x="5173021" y="5241891"/>
            <a:ext cx="2644486" cy="0"/>
          </a:xfrm>
          <a:prstGeom prst="straightConnector1">
            <a:avLst/>
          </a:pr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6" name="直接箭头连接符 6" hidden="0"/>
          <p:cNvCxnSpPr>
            <a:cxnSpLocks/>
          </p:cNvCxnSpPr>
        </p:nvCxnSpPr>
        <p:spPr bwMode="auto">
          <a:xfrm>
            <a:off x="8069775" y="5242056"/>
            <a:ext cx="1189523" cy="0"/>
          </a:xfrm>
          <a:prstGeom prst="straightConnector1">
            <a:avLst/>
          </a:pr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直接箭头连接符 8" hidden="0"/>
          <p:cNvCxnSpPr>
            <a:cxnSpLocks/>
          </p:cNvCxnSpPr>
        </p:nvCxnSpPr>
        <p:spPr bwMode="auto">
          <a:xfrm flipH="1">
            <a:off x="8081662" y="5443524"/>
            <a:ext cx="1177636" cy="0"/>
          </a:xfrm>
          <a:prstGeom prst="straightConnector1">
            <a:avLst/>
          </a:pr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8" name="文本框 11" hidden="0"/>
          <p:cNvSpPr>
            <a:spLocks noAdjustHandles="0" noChangeArrowheads="0"/>
          </p:cNvSpPr>
          <p:nvPr isPhoto="0" userDrawn="0"/>
        </p:nvSpPr>
        <p:spPr bwMode="auto">
          <a:xfrm>
            <a:off x="8417294" y="5150104"/>
            <a:ext cx="604982" cy="161636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生成商品凭证</a:t>
            </a:r>
            <a:endParaRPr lang="zh-CN" sz="750"/>
          </a:p>
        </p:txBody>
      </p:sp>
      <p:sp>
        <p:nvSpPr>
          <p:cNvPr id="69" name="文本框 12" hidden="0"/>
          <p:cNvSpPr>
            <a:spLocks noAdjustHandles="0" noChangeArrowheads="0"/>
          </p:cNvSpPr>
          <p:nvPr isPhoto="0" userDrawn="0"/>
        </p:nvSpPr>
        <p:spPr bwMode="auto">
          <a:xfrm>
            <a:off x="8417294" y="5362541"/>
            <a:ext cx="604982" cy="161636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凭证回传</a:t>
            </a:r>
            <a:endParaRPr lang="zh-CN" sz="750"/>
          </a:p>
        </p:txBody>
      </p:sp>
      <p:sp>
        <p:nvSpPr>
          <p:cNvPr id="70" name="文本框 25" hidden="0"/>
          <p:cNvSpPr>
            <a:spLocks noAdjustHandles="0" noChangeArrowheads="0"/>
          </p:cNvSpPr>
          <p:nvPr isPhoto="0" userDrawn="0"/>
        </p:nvSpPr>
        <p:spPr bwMode="auto">
          <a:xfrm>
            <a:off x="5839102" y="5150174"/>
            <a:ext cx="774411" cy="161537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下发库存中心</a:t>
            </a:r>
            <a:endParaRPr lang="zh-CN" sz="750"/>
          </a:p>
        </p:txBody>
      </p:sp>
      <p:cxnSp>
        <p:nvCxnSpPr>
          <p:cNvPr id="71" name="直接箭头连接符 26" hidden="0"/>
          <p:cNvCxnSpPr>
            <a:cxnSpLocks/>
          </p:cNvCxnSpPr>
        </p:nvCxnSpPr>
        <p:spPr bwMode="auto">
          <a:xfrm flipH="1">
            <a:off x="5166671" y="5443359"/>
            <a:ext cx="2650836" cy="0"/>
          </a:xfrm>
          <a:prstGeom prst="straightConnector1">
            <a:avLst/>
          </a:pr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2" name="文本框 27" hidden="0"/>
          <p:cNvSpPr>
            <a:spLocks noAdjustHandles="0" noChangeArrowheads="0"/>
          </p:cNvSpPr>
          <p:nvPr isPhoto="0" userDrawn="0"/>
        </p:nvSpPr>
        <p:spPr bwMode="auto">
          <a:xfrm>
            <a:off x="6518066" y="5380436"/>
            <a:ext cx="604982" cy="161636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凭证回传</a:t>
            </a:r>
            <a:endParaRPr lang="zh-CN" sz="750"/>
          </a:p>
        </p:txBody>
      </p:sp>
      <p:sp>
        <p:nvSpPr>
          <p:cNvPr id="73" name="任意多边形: 形状 41" hidden="0"/>
          <p:cNvSpPr/>
          <p:nvPr isPhoto="0" userDrawn="0"/>
        </p:nvSpPr>
        <p:spPr bwMode="auto">
          <a:xfrm>
            <a:off x="5182833" y="2847941"/>
            <a:ext cx="290368" cy="338859"/>
          </a:xfrm>
          <a:custGeom>
            <a:avLst/>
            <a:gdLst>
              <a:gd name="connsiteX0" fmla="*/ 0 w 319314"/>
              <a:gd name="connsiteY0" fmla="*/ 0 h 478971"/>
              <a:gd name="connsiteX1" fmla="*/ 319314 w 319314"/>
              <a:gd name="connsiteY1" fmla="*/ 0 h 478971"/>
              <a:gd name="connsiteX2" fmla="*/ 319314 w 319314"/>
              <a:gd name="connsiteY2" fmla="*/ 478971 h 478971"/>
              <a:gd name="connsiteX3" fmla="*/ 0 w 319314"/>
              <a:gd name="connsiteY3" fmla="*/ 478971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314" h="478971" fill="norm" stroke="1" extrusionOk="0">
                <a:moveTo>
                  <a:pt x="0" y="0"/>
                </a:moveTo>
                <a:lnTo>
                  <a:pt x="319314" y="0"/>
                </a:lnTo>
                <a:lnTo>
                  <a:pt x="319314" y="478971"/>
                </a:lnTo>
                <a:lnTo>
                  <a:pt x="0" y="478971"/>
                </a:lnTo>
              </a:path>
            </a:pathLst>
          </a:custGeom>
          <a:noFill/>
          <a:ln w="11545">
            <a:solidFill>
              <a:srgbClr val="54BB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74" name="文本框 4" hidden="0"/>
          <p:cNvSpPr>
            <a:spLocks noAdjustHandles="0" noChangeArrowheads="0"/>
          </p:cNvSpPr>
          <p:nvPr isPhoto="0" userDrawn="0"/>
        </p:nvSpPr>
        <p:spPr bwMode="auto">
          <a:xfrm>
            <a:off x="5207594" y="2926458"/>
            <a:ext cx="533082" cy="161537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 anchor="ctr">
            <a:noAutofit/>
          </a:bodyPr>
          <a:lstStyle/>
          <a:p>
            <a:pPr algn="ctr">
              <a:defRPr/>
            </a:pPr>
            <a:r>
              <a:rPr lang="zh-CN" sz="750"/>
              <a:t>生成采购单</a:t>
            </a:r>
            <a:endParaRPr lang="zh-CN" sz="750"/>
          </a:p>
        </p:txBody>
      </p:sp>
      <p:sp>
        <p:nvSpPr>
          <p:cNvPr id="75" name="矩形: 圆角 10" hidden="0"/>
          <p:cNvSpPr/>
          <p:nvPr isPhoto="0" userDrawn="0"/>
        </p:nvSpPr>
        <p:spPr bwMode="auto">
          <a:xfrm>
            <a:off x="1789708" y="3069900"/>
            <a:ext cx="950026" cy="309254"/>
          </a:xfrm>
          <a:prstGeom prst="roundRect">
            <a:avLst>
              <a:gd name="adj" fmla="val 7707"/>
            </a:avLst>
          </a:prstGeom>
          <a:solidFill>
            <a:srgbClr val="54BBCC">
              <a:alpha val="10000"/>
            </a:srgbClr>
          </a:solidFill>
          <a:ln w="11545"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zh-CN" sz="1100">
                <a:solidFill>
                  <a:sysClr val="windowText" lastClr="000000"/>
                </a:solidFill>
              </a:rPr>
              <a:t>生成采购单</a:t>
            </a:r>
            <a:endParaRPr lang="zh-CN" sz="1100">
              <a:solidFill>
                <a:sysClr val="windowText" lastClr="000000"/>
              </a:solidFill>
            </a:endParaRPr>
          </a:p>
        </p:txBody>
      </p:sp>
      <p:sp>
        <p:nvSpPr>
          <p:cNvPr id="76" name="文本框 28" hidden="0"/>
          <p:cNvSpPr>
            <a:spLocks noAdjustHandles="0" noChangeArrowheads="0"/>
          </p:cNvSpPr>
          <p:nvPr isPhoto="0" userDrawn="0"/>
        </p:nvSpPr>
        <p:spPr bwMode="auto">
          <a:xfrm>
            <a:off x="433886" y="188685"/>
            <a:ext cx="295946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l">
              <a:defRPr/>
            </a:pPr>
            <a:r>
              <a:rPr lang="zh-CN"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rPr>
              <a:t>核心链路</a:t>
            </a:r>
            <a:r>
              <a:rPr 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rPr>
              <a:t> </a:t>
            </a:r>
            <a:r>
              <a:rPr lang="zh-CN"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rPr>
              <a:t>采购链路</a:t>
            </a:r>
            <a:endParaRPr lang="zh-CN" sz="2800">
              <a:solidFill>
                <a:schemeClr val="tx1">
                  <a:lumMod val="85000"/>
                  <a:lumOff val="15000"/>
                </a:schemeClr>
              </a:solidFill>
              <a:latin typeface="微软雅黑"/>
              <a:ea typeface="微软雅黑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矩形: 圆角 4" hidden="0"/>
          <p:cNvSpPr/>
          <p:nvPr isPhoto="0" userDrawn="0"/>
        </p:nvSpPr>
        <p:spPr bwMode="auto">
          <a:xfrm>
            <a:off x="952901" y="3505199"/>
            <a:ext cx="3200400" cy="2305050"/>
          </a:xfrm>
          <a:prstGeom prst="roundRect">
            <a:avLst>
              <a:gd name="adj" fmla="val 4270"/>
            </a:avLst>
          </a:prstGeom>
          <a:solidFill>
            <a:srgbClr val="36A5DE">
              <a:alpha val="5000"/>
            </a:srgbClr>
          </a:solidFill>
          <a:ln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5" name="矩形: 圆角 40" hidden="0"/>
          <p:cNvSpPr/>
          <p:nvPr isPhoto="0" userDrawn="0"/>
        </p:nvSpPr>
        <p:spPr bwMode="auto">
          <a:xfrm>
            <a:off x="4418770" y="3505199"/>
            <a:ext cx="3200400" cy="2305050"/>
          </a:xfrm>
          <a:prstGeom prst="roundRect">
            <a:avLst>
              <a:gd name="adj" fmla="val 4270"/>
            </a:avLst>
          </a:prstGeom>
          <a:solidFill>
            <a:srgbClr val="36A5DE">
              <a:alpha val="5000"/>
            </a:srgbClr>
          </a:solidFill>
          <a:ln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6" name="矩形: 圆角 41" hidden="0"/>
          <p:cNvSpPr/>
          <p:nvPr isPhoto="0" userDrawn="0"/>
        </p:nvSpPr>
        <p:spPr bwMode="auto">
          <a:xfrm>
            <a:off x="7884642" y="3505199"/>
            <a:ext cx="3200400" cy="2305050"/>
          </a:xfrm>
          <a:prstGeom prst="roundRect">
            <a:avLst>
              <a:gd name="adj" fmla="val 4270"/>
            </a:avLst>
          </a:prstGeom>
          <a:solidFill>
            <a:srgbClr val="36A5DE">
              <a:alpha val="5000"/>
            </a:srgbClr>
          </a:solidFill>
          <a:ln>
            <a:solidFill>
              <a:srgbClr val="54BB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7" name="文本框 3" hidden="0"/>
          <p:cNvSpPr>
            <a:spLocks noAdjustHandles="0" noChangeArrowheads="0"/>
          </p:cNvSpPr>
          <p:nvPr isPhoto="0" userDrawn="0"/>
        </p:nvSpPr>
        <p:spPr bwMode="auto">
          <a:xfrm>
            <a:off x="1602415" y="2830079"/>
            <a:ext cx="1901371" cy="730483"/>
          </a:xfrm>
          <a:prstGeom prst="rect">
            <a:avLst/>
          </a:prstGeom>
          <a:noFill/>
        </p:spPr>
        <p:txBody>
          <a:bodyPr wrap="square" rtlCol="0" anchor="ctr" anchorCtr="1"/>
          <a:lstStyle/>
          <a:p>
            <a:pPr marL="0" marR="0" lvl="0" indent="0" algn="ctr" defTabSz="914400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lang="zh-CN" b="1" i="0" u="none" strike="noStrike" cap="none" spc="300">
                <a:ln>
                  <a:noFill/>
                </a:ln>
                <a:solidFill>
                  <a:sysClr val="windowText" lastClr="000000"/>
                </a:solidFill>
                <a:latin typeface="Arial"/>
                <a:ea typeface="微软雅黑"/>
              </a:rPr>
              <a:t>多套采购系统</a:t>
            </a:r>
            <a:endParaRPr lang="zh-CN" b="1" i="0" u="none" strike="noStrike" cap="none" spc="300">
              <a:ln>
                <a:noFill/>
              </a:ln>
              <a:solidFill>
                <a:sysClr val="windowText" lastClr="000000"/>
              </a:solidFill>
              <a:latin typeface="Arial"/>
              <a:ea typeface="微软雅黑"/>
            </a:endParaRPr>
          </a:p>
        </p:txBody>
      </p:sp>
      <p:sp>
        <p:nvSpPr>
          <p:cNvPr id="8" name="文本框 6" hidden="0"/>
          <p:cNvSpPr>
            <a:spLocks noAdjustHandles="0" noChangeArrowheads="0"/>
          </p:cNvSpPr>
          <p:nvPr isPhoto="0" userDrawn="0"/>
        </p:nvSpPr>
        <p:spPr bwMode="auto">
          <a:xfrm>
            <a:off x="1217930" y="3845560"/>
            <a:ext cx="2592070" cy="1964690"/>
          </a:xfrm>
          <a:prstGeom prst="rect">
            <a:avLst/>
          </a:prstGeom>
          <a:noFill/>
        </p:spPr>
        <p:txBody>
          <a:bodyPr wrap="square" lIns="0" rIns="0" rtlCol="0" anchor="t">
            <a:noAutofit/>
          </a:bodyPr>
          <a:lstStyle/>
          <a:p>
            <a:pPr marL="171450" indent="-171450">
              <a:lnSpc>
                <a:spcPct val="120000"/>
              </a:lnSpc>
              <a:buClr>
                <a:schemeClr val="tx1"/>
              </a:buClr>
              <a:buFont typeface="Sagona ExtraLight"/>
              <a:buChar char="›"/>
              <a:defRPr/>
            </a:pPr>
            <a:r>
              <a:rPr lang="zh-CN" sz="1400" spc="150"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多套采购系统，运维成本高，跨系统作业复杂，用户体验不佳</a:t>
            </a:r>
            <a:endParaRPr lang="en-US" sz="1400" b="0" i="0" u="none" strike="noStrike" cap="none" spc="15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latin typeface="Arial"/>
              <a:ea typeface="微软雅黑"/>
            </a:endParaRPr>
          </a:p>
        </p:txBody>
      </p:sp>
      <p:sp>
        <p:nvSpPr>
          <p:cNvPr id="9" name="文本框 16" hidden="0"/>
          <p:cNvSpPr>
            <a:spLocks noAdjustHandles="0" noChangeArrowheads="0"/>
          </p:cNvSpPr>
          <p:nvPr isPhoto="0" userDrawn="0"/>
        </p:nvSpPr>
        <p:spPr bwMode="auto">
          <a:xfrm>
            <a:off x="433886" y="188685"/>
            <a:ext cx="320167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lvl="0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l">
              <a:defRPr/>
            </a:pPr>
            <a:r>
              <a:rPr 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rPr>
              <a:t>采购订单</a:t>
            </a:r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rPr>
              <a:t>-</a:t>
            </a:r>
            <a:r>
              <a:rPr 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rPr>
              <a:t>面临问题</a:t>
            </a:r>
            <a:endParaRPr lang="zh-CN" sz="2800">
              <a:solidFill>
                <a:schemeClr val="tx1">
                  <a:lumMod val="85000"/>
                  <a:lumOff val="15000"/>
                </a:schemeClr>
              </a:solidFill>
              <a:latin typeface="微软雅黑"/>
              <a:ea typeface="微软雅黑"/>
            </a:endParaRPr>
          </a:p>
        </p:txBody>
      </p:sp>
      <p:grpSp>
        <p:nvGrpSpPr>
          <p:cNvPr id="10" name="组合 1" hidden="0"/>
          <p:cNvGrpSpPr/>
          <p:nvPr isPhoto="0" userDrawn="0"/>
        </p:nvGrpSpPr>
        <p:grpSpPr bwMode="auto">
          <a:xfrm>
            <a:off x="1981388" y="1801469"/>
            <a:ext cx="1143425" cy="1143427"/>
            <a:chOff x="2641050" y="2215938"/>
            <a:chExt cx="944979" cy="944981"/>
          </a:xfrm>
        </p:grpSpPr>
        <p:grpSp>
          <p:nvGrpSpPr>
            <p:cNvPr id="11" name="组合 17" hidden="0"/>
            <p:cNvGrpSpPr/>
            <p:nvPr isPhoto="0" userDrawn="0"/>
          </p:nvGrpSpPr>
          <p:grpSpPr bwMode="auto">
            <a:xfrm>
              <a:off x="2641050" y="2215938"/>
              <a:ext cx="944979" cy="944981"/>
              <a:chOff x="2887287" y="588133"/>
              <a:chExt cx="1039477" cy="1039479"/>
            </a:xfrm>
          </p:grpSpPr>
          <p:sp>
            <p:nvSpPr>
              <p:cNvPr id="12" name="弧形 18" hidden="0"/>
              <p:cNvSpPr/>
              <p:nvPr isPhoto="0" userDrawn="0"/>
            </p:nvSpPr>
            <p:spPr bwMode="auto">
              <a:xfrm>
                <a:off x="2887287" y="588133"/>
                <a:ext cx="1039477" cy="1039479"/>
              </a:xfrm>
              <a:prstGeom prst="arc">
                <a:avLst>
                  <a:gd name="adj1" fmla="val 16200000"/>
                  <a:gd name="adj2" fmla="val 2700000"/>
                </a:avLst>
              </a:prstGeom>
              <a:ln w="27940">
                <a:gradFill>
                  <a:gsLst>
                    <a:gs pos="0">
                      <a:srgbClr val="54BBCC">
                        <a:alpha val="0"/>
                      </a:srgbClr>
                    </a:gs>
                    <a:gs pos="100000">
                      <a:srgbClr val="54BBCC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/>
              </a:p>
            </p:txBody>
          </p:sp>
          <p:sp>
            <p:nvSpPr>
              <p:cNvPr id="13" name="弧形 19" hidden="0"/>
              <p:cNvSpPr/>
              <p:nvPr isPhoto="0" userDrawn="0"/>
            </p:nvSpPr>
            <p:spPr bwMode="auto">
              <a:xfrm flipH="1" flipV="1">
                <a:off x="2887287" y="588133"/>
                <a:ext cx="1039477" cy="1039479"/>
              </a:xfrm>
              <a:prstGeom prst="arc">
                <a:avLst>
                  <a:gd name="adj1" fmla="val 16200000"/>
                  <a:gd name="adj2" fmla="val 2700000"/>
                </a:avLst>
              </a:prstGeom>
              <a:ln w="27940">
                <a:gradFill>
                  <a:gsLst>
                    <a:gs pos="0">
                      <a:srgbClr val="54BBCC">
                        <a:alpha val="0"/>
                      </a:srgbClr>
                    </a:gs>
                    <a:gs pos="100000">
                      <a:srgbClr val="54BBCC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/>
              </a:p>
            </p:txBody>
          </p:sp>
        </p:grpSp>
        <p:sp>
          <p:nvSpPr>
            <p:cNvPr id="14" name="椭圆 20" hidden="0"/>
            <p:cNvSpPr/>
            <p:nvPr isPhoto="0" userDrawn="0"/>
          </p:nvSpPr>
          <p:spPr bwMode="auto">
            <a:xfrm>
              <a:off x="2750085" y="2324975"/>
              <a:ext cx="726907" cy="726907"/>
            </a:xfrm>
            <a:prstGeom prst="ellipse">
              <a:avLst/>
            </a:prstGeom>
            <a:solidFill>
              <a:srgbClr val="54BB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n-US" sz="2900">
                  <a:solidFill>
                    <a:schemeClr val="bg1"/>
                  </a:solidFill>
                  <a:latin typeface="Impact"/>
                </a:rPr>
                <a:t>01</a:t>
              </a:r>
              <a:endParaRPr lang="zh-CN" sz="2900">
                <a:solidFill>
                  <a:schemeClr val="bg1"/>
                </a:solidFill>
                <a:latin typeface="Impact"/>
              </a:endParaRPr>
            </a:p>
          </p:txBody>
        </p:sp>
      </p:grpSp>
      <p:grpSp>
        <p:nvGrpSpPr>
          <p:cNvPr id="15" name="组合 22" hidden="0"/>
          <p:cNvGrpSpPr/>
          <p:nvPr isPhoto="0" userDrawn="0"/>
        </p:nvGrpSpPr>
        <p:grpSpPr bwMode="auto">
          <a:xfrm>
            <a:off x="5447258" y="1801469"/>
            <a:ext cx="1143425" cy="1143427"/>
            <a:chOff x="2641050" y="2215938"/>
            <a:chExt cx="944979" cy="944981"/>
          </a:xfrm>
        </p:grpSpPr>
        <p:grpSp>
          <p:nvGrpSpPr>
            <p:cNvPr id="16" name="组合 23" hidden="0"/>
            <p:cNvGrpSpPr/>
            <p:nvPr isPhoto="0" userDrawn="0"/>
          </p:nvGrpSpPr>
          <p:grpSpPr bwMode="auto">
            <a:xfrm>
              <a:off x="2641050" y="2215938"/>
              <a:ext cx="944979" cy="944981"/>
              <a:chOff x="2887287" y="588133"/>
              <a:chExt cx="1039477" cy="1039479"/>
            </a:xfrm>
          </p:grpSpPr>
          <p:sp>
            <p:nvSpPr>
              <p:cNvPr id="17" name="弧形 25" hidden="0"/>
              <p:cNvSpPr/>
              <p:nvPr isPhoto="0" userDrawn="0"/>
            </p:nvSpPr>
            <p:spPr bwMode="auto">
              <a:xfrm>
                <a:off x="2887287" y="588133"/>
                <a:ext cx="1039477" cy="1039479"/>
              </a:xfrm>
              <a:prstGeom prst="arc">
                <a:avLst>
                  <a:gd name="adj1" fmla="val 16200000"/>
                  <a:gd name="adj2" fmla="val 2700000"/>
                </a:avLst>
              </a:prstGeom>
              <a:ln w="27940">
                <a:gradFill>
                  <a:gsLst>
                    <a:gs pos="0">
                      <a:srgbClr val="54BBCC">
                        <a:alpha val="0"/>
                      </a:srgbClr>
                    </a:gs>
                    <a:gs pos="100000">
                      <a:srgbClr val="54BBCC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/>
              </a:p>
            </p:txBody>
          </p:sp>
          <p:sp>
            <p:nvSpPr>
              <p:cNvPr id="18" name="弧形 27" hidden="0"/>
              <p:cNvSpPr/>
              <p:nvPr isPhoto="0" userDrawn="0"/>
            </p:nvSpPr>
            <p:spPr bwMode="auto">
              <a:xfrm flipH="1" flipV="1">
                <a:off x="2887287" y="588133"/>
                <a:ext cx="1039477" cy="1039479"/>
              </a:xfrm>
              <a:prstGeom prst="arc">
                <a:avLst>
                  <a:gd name="adj1" fmla="val 16200000"/>
                  <a:gd name="adj2" fmla="val 2700000"/>
                </a:avLst>
              </a:prstGeom>
              <a:ln w="27940">
                <a:gradFill>
                  <a:gsLst>
                    <a:gs pos="0">
                      <a:srgbClr val="54BBCC">
                        <a:alpha val="0"/>
                      </a:srgbClr>
                    </a:gs>
                    <a:gs pos="100000">
                      <a:srgbClr val="54BBCC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/>
              </a:p>
            </p:txBody>
          </p:sp>
        </p:grpSp>
        <p:sp>
          <p:nvSpPr>
            <p:cNvPr id="19" name="椭圆 24" hidden="0"/>
            <p:cNvSpPr/>
            <p:nvPr isPhoto="0" userDrawn="0"/>
          </p:nvSpPr>
          <p:spPr bwMode="auto">
            <a:xfrm>
              <a:off x="2750085" y="2324975"/>
              <a:ext cx="726907" cy="726907"/>
            </a:xfrm>
            <a:prstGeom prst="ellipse">
              <a:avLst/>
            </a:prstGeom>
            <a:solidFill>
              <a:srgbClr val="54BB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n-US" sz="2900">
                  <a:solidFill>
                    <a:schemeClr val="bg1"/>
                  </a:solidFill>
                  <a:latin typeface="Impact"/>
                </a:rPr>
                <a:t>02</a:t>
              </a:r>
              <a:endParaRPr lang="zh-CN" sz="2900">
                <a:solidFill>
                  <a:schemeClr val="bg1"/>
                </a:solidFill>
                <a:latin typeface="Impact"/>
              </a:endParaRPr>
            </a:p>
          </p:txBody>
        </p:sp>
      </p:grpSp>
      <p:grpSp>
        <p:nvGrpSpPr>
          <p:cNvPr id="20" name="组合 28" hidden="0"/>
          <p:cNvGrpSpPr/>
          <p:nvPr isPhoto="0" userDrawn="0"/>
        </p:nvGrpSpPr>
        <p:grpSpPr bwMode="auto">
          <a:xfrm>
            <a:off x="8913130" y="1801469"/>
            <a:ext cx="1143425" cy="1143427"/>
            <a:chOff x="2641050" y="2215938"/>
            <a:chExt cx="944979" cy="944981"/>
          </a:xfrm>
        </p:grpSpPr>
        <p:grpSp>
          <p:nvGrpSpPr>
            <p:cNvPr id="21" name="组合 31" hidden="0"/>
            <p:cNvGrpSpPr/>
            <p:nvPr isPhoto="0" userDrawn="0"/>
          </p:nvGrpSpPr>
          <p:grpSpPr bwMode="auto">
            <a:xfrm>
              <a:off x="2641050" y="2215938"/>
              <a:ext cx="944979" cy="944981"/>
              <a:chOff x="2887287" y="588133"/>
              <a:chExt cx="1039477" cy="1039479"/>
            </a:xfrm>
          </p:grpSpPr>
          <p:sp>
            <p:nvSpPr>
              <p:cNvPr id="22" name="弧形 36" hidden="0"/>
              <p:cNvSpPr/>
              <p:nvPr isPhoto="0" userDrawn="0"/>
            </p:nvSpPr>
            <p:spPr bwMode="auto">
              <a:xfrm>
                <a:off x="2887287" y="588133"/>
                <a:ext cx="1039477" cy="1039479"/>
              </a:xfrm>
              <a:prstGeom prst="arc">
                <a:avLst>
                  <a:gd name="adj1" fmla="val 16200000"/>
                  <a:gd name="adj2" fmla="val 2700000"/>
                </a:avLst>
              </a:prstGeom>
              <a:ln w="27940">
                <a:gradFill>
                  <a:gsLst>
                    <a:gs pos="0">
                      <a:srgbClr val="54BBCC">
                        <a:alpha val="0"/>
                      </a:srgbClr>
                    </a:gs>
                    <a:gs pos="100000">
                      <a:srgbClr val="54BBCC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/>
              </a:p>
            </p:txBody>
          </p:sp>
          <p:sp>
            <p:nvSpPr>
              <p:cNvPr id="23" name="弧形 37" hidden="0"/>
              <p:cNvSpPr/>
              <p:nvPr isPhoto="0" userDrawn="0"/>
            </p:nvSpPr>
            <p:spPr bwMode="auto">
              <a:xfrm flipH="1" flipV="1">
                <a:off x="2887287" y="588133"/>
                <a:ext cx="1039477" cy="1039479"/>
              </a:xfrm>
              <a:prstGeom prst="arc">
                <a:avLst>
                  <a:gd name="adj1" fmla="val 16200000"/>
                  <a:gd name="adj2" fmla="val 2700000"/>
                </a:avLst>
              </a:prstGeom>
              <a:ln w="27940">
                <a:gradFill>
                  <a:gsLst>
                    <a:gs pos="0">
                      <a:srgbClr val="54BBCC">
                        <a:alpha val="0"/>
                      </a:srgbClr>
                    </a:gs>
                    <a:gs pos="100000">
                      <a:srgbClr val="54BBCC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/>
              </a:p>
            </p:txBody>
          </p:sp>
        </p:grpSp>
        <p:sp>
          <p:nvSpPr>
            <p:cNvPr id="24" name="椭圆 34" hidden="0"/>
            <p:cNvSpPr/>
            <p:nvPr isPhoto="0" userDrawn="0"/>
          </p:nvSpPr>
          <p:spPr bwMode="auto">
            <a:xfrm>
              <a:off x="2750085" y="2324975"/>
              <a:ext cx="726907" cy="726907"/>
            </a:xfrm>
            <a:prstGeom prst="ellipse">
              <a:avLst/>
            </a:prstGeom>
            <a:solidFill>
              <a:srgbClr val="54BB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en-US" sz="2900">
                  <a:solidFill>
                    <a:schemeClr val="bg1"/>
                  </a:solidFill>
                  <a:latin typeface="Impact"/>
                </a:rPr>
                <a:t>03</a:t>
              </a:r>
              <a:endParaRPr lang="zh-CN" sz="2900">
                <a:solidFill>
                  <a:schemeClr val="bg1"/>
                </a:solidFill>
                <a:latin typeface="Impact"/>
              </a:endParaRPr>
            </a:p>
          </p:txBody>
        </p:sp>
      </p:grpSp>
      <p:sp>
        <p:nvSpPr>
          <p:cNvPr id="25" name="文本框 42" hidden="0"/>
          <p:cNvSpPr>
            <a:spLocks noAdjustHandles="0" noChangeArrowheads="0"/>
          </p:cNvSpPr>
          <p:nvPr isPhoto="0" userDrawn="0"/>
        </p:nvSpPr>
        <p:spPr bwMode="auto">
          <a:xfrm>
            <a:off x="5068284" y="2830079"/>
            <a:ext cx="1901371" cy="730483"/>
          </a:xfrm>
          <a:prstGeom prst="rect">
            <a:avLst/>
          </a:prstGeom>
          <a:noFill/>
        </p:spPr>
        <p:txBody>
          <a:bodyPr wrap="square" rtlCol="0" anchor="ctr" anchorCtr="1"/>
          <a:lstStyle/>
          <a:p>
            <a:pPr marL="0" marR="0" lvl="0" indent="0" algn="ctr" defTabSz="914400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lang="zh-CN" sz="1600" b="1" i="0" u="none" strike="noStrike" cap="none" spc="300">
                <a:ln>
                  <a:noFill/>
                </a:ln>
                <a:solidFill>
                  <a:sysClr val="windowText" lastClr="000000"/>
                </a:solidFill>
                <a:latin typeface="Arial"/>
                <a:ea typeface="微软雅黑"/>
              </a:rPr>
              <a:t>通用能力，解决方案沉淀</a:t>
            </a:r>
            <a:endParaRPr lang="zh-CN" sz="1600" b="1" i="0" u="none" strike="noStrike" cap="none" spc="300">
              <a:ln>
                <a:noFill/>
              </a:ln>
              <a:solidFill>
                <a:sysClr val="windowText" lastClr="000000"/>
              </a:solidFill>
              <a:latin typeface="Arial"/>
              <a:ea typeface="微软雅黑"/>
            </a:endParaRPr>
          </a:p>
        </p:txBody>
      </p:sp>
      <p:sp>
        <p:nvSpPr>
          <p:cNvPr id="26" name="文本框 43" hidden="0"/>
          <p:cNvSpPr>
            <a:spLocks noAdjustHandles="0" noChangeArrowheads="0"/>
          </p:cNvSpPr>
          <p:nvPr isPhoto="0" userDrawn="0"/>
        </p:nvSpPr>
        <p:spPr bwMode="auto">
          <a:xfrm>
            <a:off x="8534157" y="2830079"/>
            <a:ext cx="1901371" cy="730483"/>
          </a:xfrm>
          <a:prstGeom prst="rect">
            <a:avLst/>
          </a:prstGeom>
          <a:noFill/>
        </p:spPr>
        <p:txBody>
          <a:bodyPr wrap="square" rtlCol="0" anchor="ctr" anchorCtr="1"/>
          <a:lstStyle/>
          <a:p>
            <a:pPr marL="0" marR="0" lvl="0" indent="0" algn="ctr" defTabSz="914400">
              <a:lnSpc>
                <a:spcPct val="104999"/>
              </a:lnSpc>
              <a:buClrTx/>
              <a:buSzTx/>
              <a:buFontTx/>
              <a:buNone/>
              <a:defRPr/>
            </a:pPr>
            <a:r>
              <a:rPr lang="zh-CN" b="1" i="0" u="none" strike="noStrike" cap="none" spc="300">
                <a:ln>
                  <a:noFill/>
                </a:ln>
                <a:solidFill>
                  <a:sysClr val="windowText" lastClr="000000"/>
                </a:solidFill>
                <a:latin typeface="Arial"/>
                <a:ea typeface="微软雅黑"/>
              </a:rPr>
              <a:t>货单不同行</a:t>
            </a:r>
            <a:endParaRPr lang="zh-CN" b="1" i="0" u="none" strike="noStrike" cap="none" spc="300">
              <a:ln>
                <a:noFill/>
              </a:ln>
              <a:solidFill>
                <a:sysClr val="windowText" lastClr="000000"/>
              </a:solidFill>
              <a:latin typeface="Arial"/>
              <a:ea typeface="微软雅黑"/>
            </a:endParaRPr>
          </a:p>
        </p:txBody>
      </p:sp>
      <p:sp>
        <p:nvSpPr>
          <p:cNvPr id="27" name="文本框 46" hidden="0"/>
          <p:cNvSpPr>
            <a:spLocks noAdjustHandles="0" noChangeArrowheads="0"/>
          </p:cNvSpPr>
          <p:nvPr isPhoto="0" userDrawn="0"/>
        </p:nvSpPr>
        <p:spPr bwMode="auto">
          <a:xfrm>
            <a:off x="4672330" y="3845560"/>
            <a:ext cx="2592070" cy="1964690"/>
          </a:xfrm>
          <a:prstGeom prst="rect">
            <a:avLst/>
          </a:prstGeom>
          <a:noFill/>
        </p:spPr>
        <p:txBody>
          <a:bodyPr wrap="square" lIns="0" rIns="0" rtlCol="0" anchor="t">
            <a:noAutofit/>
          </a:bodyPr>
          <a:lstStyle/>
          <a:p>
            <a:pPr marL="171450" indent="-171450">
              <a:lnSpc>
                <a:spcPct val="120000"/>
              </a:lnSpc>
              <a:buClr>
                <a:schemeClr val="tx1"/>
              </a:buClr>
              <a:buFont typeface="Sagona ExtraLight"/>
              <a:buChar char="›"/>
              <a:defRPr/>
            </a:pPr>
            <a:r>
              <a:rPr lang="zh-CN" sz="1400" b="0" i="0" u="none" strike="noStrike" cap="none" spc="15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通用能力持续提炼，应用架构合理梳理，非核心链路解耦，使系统边界清晰</a:t>
            </a:r>
            <a:endParaRPr lang="zh-CN" sz="1400" b="0" i="0" u="none" strike="noStrike" cap="none" spc="15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latin typeface="Arial"/>
              <a:ea typeface="微软雅黑"/>
            </a:endParaRPr>
          </a:p>
        </p:txBody>
      </p:sp>
      <p:sp>
        <p:nvSpPr>
          <p:cNvPr id="28" name="文本框 48" hidden="0"/>
          <p:cNvSpPr>
            <a:spLocks noAdjustHandles="0" noChangeArrowheads="0"/>
          </p:cNvSpPr>
          <p:nvPr isPhoto="0" userDrawn="0"/>
        </p:nvSpPr>
        <p:spPr bwMode="auto">
          <a:xfrm>
            <a:off x="8188325" y="3845560"/>
            <a:ext cx="2592070" cy="1964690"/>
          </a:xfrm>
          <a:prstGeom prst="rect">
            <a:avLst/>
          </a:prstGeom>
          <a:noFill/>
        </p:spPr>
        <p:txBody>
          <a:bodyPr wrap="square" lIns="0" rIns="0" rtlCol="0" anchor="t">
            <a:noAutofit/>
          </a:bodyPr>
          <a:lstStyle/>
          <a:p>
            <a:pPr marL="171450" indent="-171450">
              <a:lnSpc>
                <a:spcPct val="120000"/>
              </a:lnSpc>
              <a:buClr>
                <a:schemeClr val="tx1"/>
              </a:buClr>
              <a:buFont typeface="Sagona ExtraLight"/>
              <a:buChar char="›"/>
              <a:defRPr/>
            </a:pPr>
            <a:r>
              <a:rPr lang="zh-CN" sz="1400" b="0" i="0" u="none" strike="noStrike" cap="none" spc="15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水产富平、码头配送</a:t>
            </a:r>
            <a:r>
              <a:rPr lang="en-US" sz="1400" b="0" i="0" u="none" strike="noStrike" cap="none" spc="15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/</a:t>
            </a:r>
            <a:r>
              <a:rPr lang="zh-CN" sz="1400" b="0" i="0" u="none" strike="noStrike" cap="none" spc="15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直送到门店</a:t>
            </a:r>
            <a:endParaRPr lang="zh-CN" sz="1400" b="0" i="0" u="none" strike="noStrike" cap="none" spc="15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latin typeface="Arial"/>
              <a:ea typeface="微软雅黑"/>
            </a:endParaRPr>
          </a:p>
          <a:p>
            <a:pPr marL="171450" indent="-171450">
              <a:lnSpc>
                <a:spcPct val="120000"/>
              </a:lnSpc>
              <a:buClr>
                <a:schemeClr val="tx1"/>
              </a:buClr>
              <a:buFont typeface="Sagona ExtraLight"/>
              <a:buChar char="›"/>
              <a:defRPr/>
            </a:pPr>
            <a:r>
              <a:rPr lang="zh-CN" sz="1400" b="0" i="0" u="none" strike="noStrike" cap="none" spc="15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latin typeface="Arial"/>
                <a:ea typeface="微软雅黑"/>
              </a:rPr>
              <a:t>线下操作，系统无痕迹，系统单据延后，缺乏过程管理</a:t>
            </a:r>
            <a:endParaRPr lang="zh-CN" sz="1400" b="0" i="0" u="none" strike="noStrike" cap="none" spc="15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latin typeface="Arial"/>
              <a:ea typeface="微软雅黑"/>
            </a:endParaRPr>
          </a:p>
          <a:p>
            <a:pPr marL="171450" indent="-171450">
              <a:lnSpc>
                <a:spcPct val="120000"/>
              </a:lnSpc>
              <a:buClr>
                <a:schemeClr val="tx1"/>
              </a:buClr>
              <a:buFont typeface="Sagona ExtraLight"/>
              <a:buChar char="›"/>
              <a:defRPr/>
            </a:pPr>
            <a:endParaRPr lang="zh-CN" sz="1400" b="0" i="0" u="none" strike="noStrike" cap="none" spc="15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latin typeface="Arial"/>
              <a:ea typeface="微软雅黑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5" hidden="0"/>
          <p:cNvSpPr>
            <a:spLocks noAdjustHandles="0" noChangeArrowheads="0"/>
          </p:cNvSpPr>
          <p:nvPr isPhoto="0" userDrawn="0"/>
        </p:nvSpPr>
        <p:spPr bwMode="auto">
          <a:xfrm>
            <a:off x="3801211" y="1655590"/>
            <a:ext cx="4583306" cy="2754600"/>
          </a:xfrm>
          <a:prstGeom prst="rect">
            <a:avLst/>
          </a:prstGeom>
          <a:ln w="12700">
            <a:prstDash val="solid"/>
          </a:ln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sz="17300">
                <a:solidFill>
                  <a:srgbClr val="36A5DE"/>
                </a:solidFill>
                <a:latin typeface="Impact"/>
                <a:ea typeface="+mj-ea"/>
              </a:rPr>
              <a:t>Q</a:t>
            </a:r>
            <a:r>
              <a:rPr lang="en-US" sz="17300">
                <a:solidFill>
                  <a:srgbClr val="36A5DE"/>
                </a:solidFill>
                <a:latin typeface="Impact"/>
                <a:ea typeface="+mj-ea"/>
              </a:rPr>
              <a:t> </a:t>
            </a:r>
            <a:r>
              <a:rPr lang="zh-CN" sz="17300">
                <a:solidFill>
                  <a:srgbClr val="36A5DE"/>
                </a:solidFill>
                <a:latin typeface="Impact"/>
                <a:ea typeface="+mj-ea"/>
              </a:rPr>
              <a:t>&amp;</a:t>
            </a:r>
            <a:r>
              <a:rPr lang="en-US" sz="17300">
                <a:solidFill>
                  <a:srgbClr val="36A5DE"/>
                </a:solidFill>
                <a:latin typeface="Impact"/>
                <a:ea typeface="+mj-ea"/>
              </a:rPr>
              <a:t> </a:t>
            </a:r>
            <a:r>
              <a:rPr lang="zh-CN" sz="17300">
                <a:solidFill>
                  <a:srgbClr val="36A5DE"/>
                </a:solidFill>
                <a:latin typeface="Impact"/>
                <a:ea typeface="+mj-ea"/>
              </a:rPr>
              <a:t>A</a:t>
            </a:r>
            <a:endParaRPr lang="zh-CN" sz="17300">
              <a:solidFill>
                <a:srgbClr val="36A5DE"/>
              </a:solidFill>
              <a:latin typeface="Impact"/>
              <a:ea typeface="+mj-ea"/>
            </a:endParaRPr>
          </a:p>
        </p:txBody>
      </p:sp>
      <p:grpSp>
        <p:nvGrpSpPr>
          <p:cNvPr id="6" name="组合 3" hidden="0"/>
          <p:cNvGrpSpPr/>
          <p:nvPr isPhoto="0" userDrawn="0"/>
        </p:nvGrpSpPr>
        <p:grpSpPr bwMode="auto">
          <a:xfrm>
            <a:off x="529771" y="498928"/>
            <a:ext cx="533400" cy="127000"/>
            <a:chOff x="762000" y="6362700"/>
            <a:chExt cx="533400" cy="127000"/>
          </a:xfrm>
        </p:grpSpPr>
        <p:sp>
          <p:nvSpPr>
            <p:cNvPr id="7" name="椭圆 6" hidden="0"/>
            <p:cNvSpPr/>
            <p:nvPr isPhoto="0" userDrawn="0"/>
          </p:nvSpPr>
          <p:spPr bwMode="auto">
            <a:xfrm>
              <a:off x="762000" y="6362700"/>
              <a:ext cx="127000" cy="127000"/>
            </a:xfrm>
            <a:prstGeom prst="ellipse">
              <a:avLst/>
            </a:prstGeom>
            <a:solidFill>
              <a:srgbClr val="36A5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8" name="椭圆 7" hidden="0"/>
            <p:cNvSpPr/>
            <p:nvPr isPhoto="0" userDrawn="0"/>
          </p:nvSpPr>
          <p:spPr bwMode="auto">
            <a:xfrm>
              <a:off x="965200" y="6362700"/>
              <a:ext cx="127000" cy="127000"/>
            </a:xfrm>
            <a:prstGeom prst="ellipse">
              <a:avLst/>
            </a:prstGeom>
            <a:noFill/>
            <a:ln>
              <a:solidFill>
                <a:srgbClr val="36A5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9" name="椭圆 8" hidden="0"/>
            <p:cNvSpPr/>
            <p:nvPr isPhoto="0" userDrawn="0"/>
          </p:nvSpPr>
          <p:spPr bwMode="auto">
            <a:xfrm>
              <a:off x="1168400" y="6362700"/>
              <a:ext cx="127000" cy="127000"/>
            </a:xfrm>
            <a:prstGeom prst="ellipse">
              <a:avLst/>
            </a:prstGeom>
            <a:noFill/>
            <a:ln>
              <a:solidFill>
                <a:srgbClr val="36A5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9" hidden="0"/>
          <p:cNvSpPr>
            <a:spLocks noAdjustHandles="0" noChangeArrowheads="0"/>
          </p:cNvSpPr>
          <p:nvPr isPhoto="0" userDrawn="0"/>
        </p:nvSpPr>
        <p:spPr bwMode="auto">
          <a:xfrm>
            <a:off x="7527313" y="2097676"/>
            <a:ext cx="2621280" cy="4603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sz="2400" b="1">
                <a:latin typeface="微软雅黑"/>
                <a:ea typeface="微软雅黑"/>
              </a:rPr>
              <a:t>采购订单系统介绍</a:t>
            </a:r>
            <a:endParaRPr lang="zh-CN" sz="2400" b="1">
              <a:latin typeface="微软雅黑"/>
              <a:ea typeface="微软雅黑"/>
            </a:endParaRPr>
          </a:p>
        </p:txBody>
      </p:sp>
      <p:grpSp>
        <p:nvGrpSpPr>
          <p:cNvPr id="6" name="组合 6" hidden="0"/>
          <p:cNvGrpSpPr/>
          <p:nvPr isPhoto="0" userDrawn="0"/>
        </p:nvGrpSpPr>
        <p:grpSpPr bwMode="auto">
          <a:xfrm>
            <a:off x="6405214" y="1893460"/>
            <a:ext cx="868808" cy="868808"/>
            <a:chOff x="6294542" y="2421417"/>
            <a:chExt cx="1003066" cy="1003066"/>
          </a:xfrm>
        </p:grpSpPr>
        <p:sp>
          <p:nvSpPr>
            <p:cNvPr id="7" name="椭圆 2" hidden="0"/>
            <p:cNvSpPr/>
            <p:nvPr isPhoto="0" userDrawn="0"/>
          </p:nvSpPr>
          <p:spPr bwMode="auto">
            <a:xfrm>
              <a:off x="6294542" y="2421417"/>
              <a:ext cx="1003066" cy="1003066"/>
            </a:xfrm>
            <a:prstGeom prst="ellipse">
              <a:avLst/>
            </a:prstGeom>
            <a:noFill/>
            <a:ln w="12700" cap="flat" cmpd="sng" algn="ctr">
              <a:solidFill>
                <a:srgbClr val="36A5DE"/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>
              <a:noAutofit/>
            </a:bodyPr>
            <a:lstStyle/>
            <a:p>
              <a:pPr algn="ctr">
                <a:defRPr/>
              </a:pPr>
              <a:endParaRPr lang="zh-CN" sz="1200"/>
            </a:p>
          </p:txBody>
        </p:sp>
        <p:sp>
          <p:nvSpPr>
            <p:cNvPr id="8" name="文本框 11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6444857" y="2538228"/>
              <a:ext cx="702436" cy="769441"/>
            </a:xfrm>
            <a:prstGeom prst="rect">
              <a:avLst/>
            </a:prstGeom>
            <a:noFill/>
          </p:spPr>
          <p:txBody>
            <a:bodyPr wrap="none" lIns="0" rIns="0" anchor="ctr">
              <a:noAutofit/>
            </a:bodyPr>
            <a:lstStyle/>
            <a:p>
              <a:pPr algn="ctr">
                <a:defRPr/>
              </a:pPr>
              <a:r>
                <a:rPr lang="en-US" sz="3600">
                  <a:solidFill>
                    <a:srgbClr val="00B0F0"/>
                  </a:solidFill>
                  <a:latin typeface="Impact"/>
                </a:rPr>
                <a:t>01</a:t>
              </a:r>
              <a:endParaRPr lang="zh-CN" sz="3600">
                <a:solidFill>
                  <a:srgbClr val="00B0F0"/>
                </a:solidFill>
                <a:latin typeface="Impact"/>
              </a:endParaRPr>
            </a:p>
          </p:txBody>
        </p:sp>
      </p:grpSp>
      <p:sp>
        <p:nvSpPr>
          <p:cNvPr id="9" name="文本框 13" hidden="0"/>
          <p:cNvSpPr>
            <a:spLocks noAdjustHandles="0" noChangeArrowheads="0"/>
          </p:cNvSpPr>
          <p:nvPr isPhoto="0" userDrawn="0"/>
        </p:nvSpPr>
        <p:spPr bwMode="auto">
          <a:xfrm>
            <a:off x="7527313" y="3303523"/>
            <a:ext cx="2585720" cy="4603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sz="2400">
                <a:latin typeface="微软雅黑"/>
                <a:ea typeface="微软雅黑"/>
              </a:rPr>
              <a:t>架构 </a:t>
            </a:r>
            <a:r>
              <a:rPr lang="en-US" sz="2400">
                <a:latin typeface="微软雅黑"/>
                <a:ea typeface="微软雅黑"/>
              </a:rPr>
              <a:t>&amp; </a:t>
            </a:r>
            <a:r>
              <a:rPr lang="zh-CN" sz="2400">
                <a:latin typeface="微软雅黑"/>
                <a:ea typeface="微软雅黑"/>
              </a:rPr>
              <a:t>核心链路</a:t>
            </a:r>
            <a:r>
              <a:rPr lang="en-US" sz="2400">
                <a:latin typeface="微软雅黑"/>
                <a:ea typeface="微软雅黑"/>
              </a:rPr>
              <a:t> </a:t>
            </a:r>
            <a:endParaRPr lang="en-US" sz="2400">
              <a:latin typeface="微软雅黑"/>
              <a:ea typeface="微软雅黑"/>
            </a:endParaRPr>
          </a:p>
        </p:txBody>
      </p:sp>
      <p:sp>
        <p:nvSpPr>
          <p:cNvPr id="10" name="椭圆 3" hidden="0"/>
          <p:cNvSpPr/>
          <p:nvPr isPhoto="0" userDrawn="0"/>
        </p:nvSpPr>
        <p:spPr bwMode="auto">
          <a:xfrm>
            <a:off x="6405214" y="3099307"/>
            <a:ext cx="868808" cy="868808"/>
          </a:xfrm>
          <a:prstGeom prst="ellipse">
            <a:avLst/>
          </a:prstGeom>
          <a:noFill/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>
            <a:noAutofit/>
          </a:bodyPr>
          <a:lstStyle/>
          <a:p>
            <a:pPr algn="ctr">
              <a:defRPr/>
            </a:pPr>
            <a:endParaRPr lang="zh-CN" sz="1200"/>
          </a:p>
        </p:txBody>
      </p:sp>
      <p:sp>
        <p:nvSpPr>
          <p:cNvPr id="11" name="文本框 14" hidden="0"/>
          <p:cNvSpPr>
            <a:spLocks noAdjustHandles="0" noChangeArrowheads="0"/>
          </p:cNvSpPr>
          <p:nvPr isPhoto="0" userDrawn="0"/>
        </p:nvSpPr>
        <p:spPr bwMode="auto">
          <a:xfrm>
            <a:off x="6505559" y="3200484"/>
            <a:ext cx="668120" cy="666453"/>
          </a:xfrm>
          <a:prstGeom prst="rect">
            <a:avLst/>
          </a:prstGeom>
          <a:noFill/>
        </p:spPr>
        <p:txBody>
          <a:bodyPr wrap="none" lIns="0" rIns="0" anchor="ctr">
            <a:noAutofit/>
          </a:bodyPr>
          <a:lstStyle/>
          <a:p>
            <a:pPr algn="ctr">
              <a:defRPr/>
            </a:pPr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  <a:latin typeface="Impact"/>
              </a:rPr>
              <a:t>02</a:t>
            </a:r>
            <a:endParaRPr lang="zh-CN" sz="3600">
              <a:solidFill>
                <a:schemeClr val="tx1">
                  <a:lumMod val="50000"/>
                  <a:lumOff val="50000"/>
                </a:schemeClr>
              </a:solidFill>
              <a:latin typeface="Impact"/>
            </a:endParaRPr>
          </a:p>
        </p:txBody>
      </p:sp>
      <p:sp>
        <p:nvSpPr>
          <p:cNvPr id="12" name="椭圆 5" hidden="0"/>
          <p:cNvSpPr/>
          <p:nvPr isPhoto="0" userDrawn="0"/>
        </p:nvSpPr>
        <p:spPr bwMode="auto">
          <a:xfrm>
            <a:off x="6405214" y="4414392"/>
            <a:ext cx="868808" cy="868808"/>
          </a:xfrm>
          <a:prstGeom prst="ellipse">
            <a:avLst/>
          </a:prstGeom>
          <a:noFill/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>
            <a:noAutofit/>
          </a:bodyPr>
          <a:lstStyle/>
          <a:p>
            <a:pPr algn="ctr">
              <a:defRPr/>
            </a:pPr>
            <a:endParaRPr lang="zh-CN" sz="1200"/>
          </a:p>
        </p:txBody>
      </p:sp>
      <p:sp>
        <p:nvSpPr>
          <p:cNvPr id="13" name="文本框 1" hidden="0"/>
          <p:cNvSpPr>
            <a:spLocks noAdjustHandles="0" noChangeArrowheads="0"/>
          </p:cNvSpPr>
          <p:nvPr isPhoto="0" userDrawn="0"/>
        </p:nvSpPr>
        <p:spPr bwMode="auto">
          <a:xfrm>
            <a:off x="6498616" y="4515569"/>
            <a:ext cx="682004" cy="666453"/>
          </a:xfrm>
          <a:prstGeom prst="rect">
            <a:avLst/>
          </a:prstGeom>
          <a:noFill/>
        </p:spPr>
        <p:txBody>
          <a:bodyPr wrap="none" lIns="0" rIns="0" anchor="ctr">
            <a:noAutofit/>
          </a:bodyPr>
          <a:lstStyle/>
          <a:p>
            <a:pPr algn="ctr">
              <a:defRPr/>
            </a:pPr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  <a:latin typeface="Impact"/>
              </a:rPr>
              <a:t>03</a:t>
            </a:r>
            <a:endParaRPr lang="zh-CN" sz="3600">
              <a:solidFill>
                <a:schemeClr val="tx1">
                  <a:lumMod val="50000"/>
                  <a:lumOff val="50000"/>
                </a:schemeClr>
              </a:solidFill>
              <a:latin typeface="Impact"/>
            </a:endParaRPr>
          </a:p>
        </p:txBody>
      </p:sp>
      <p:sp>
        <p:nvSpPr>
          <p:cNvPr id="14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7527313" y="4617963"/>
            <a:ext cx="2481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sz="2400">
                <a:latin typeface="微软雅黑"/>
                <a:ea typeface="微软雅黑"/>
                <a:cs typeface="微软雅黑"/>
              </a:rPr>
              <a:t>面临问题 </a:t>
            </a:r>
            <a:r>
              <a:rPr lang="en-US" sz="2400">
                <a:latin typeface="微软雅黑"/>
                <a:ea typeface="微软雅黑"/>
                <a:cs typeface="微软雅黑"/>
              </a:rPr>
              <a:t>&amp; </a:t>
            </a:r>
            <a:r>
              <a:rPr lang="zh-CN" sz="2400">
                <a:latin typeface="微软雅黑"/>
                <a:ea typeface="微软雅黑"/>
                <a:cs typeface="微软雅黑"/>
              </a:rPr>
              <a:t>规划</a:t>
            </a:r>
            <a:endParaRPr lang="zh-CN" sz="2400">
              <a:latin typeface="微软雅黑"/>
              <a:ea typeface="微软雅黑"/>
            </a:endParaRPr>
          </a:p>
        </p:txBody>
      </p:sp>
      <p:graphicFrame>
        <p:nvGraphicFramePr>
          <p:cNvPr id="0" name=""/>
          <p:cNvGraphicFramePr>
            <a:graphicFrameLocks xmlns:a="http://schemas.openxmlformats.org/drawingml/2006/main"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10109200" y="273162"/>
          <a:ext cx="1841500" cy="722265"/>
        </p:xfrm>
        <a:graphic>
          <a:graphicData uri="http://schemas.openxmlformats.org/presentationml/2006/ole">
            <p:oleObj name="oleObj" r:id="rId4" imgW="3181350" imgH="1247775" progId="Photoshop.Image.13">
              <p:embed/>
              <p:pic>
                <p:nvPicPr>
                  <p:cNvPr id="15" name="" hidden="0"/>
                  <p:cNvPicPr/>
                  <p:nvPr isPhoto="0" userDrawn="0"/>
                </p:nvPicPr>
                <p:blipFill>
                  <a:blip r:embed="rId3"/>
                  <a:stretch/>
                </p:blipFill>
                <p:spPr bwMode="auto">
                  <a:xfrm>
                    <a:off x="10109200" y="273162"/>
                    <a:ext cx="1841500" cy="722265"/>
                  </a:xfrm>
                  <a:prstGeom prst="rect">
                    <a:avLst/>
                  </a:prstGeom>
                </p:spPr>
              </p:pic>
            </p:oleObj>
          </a:graphicData>
        </a:graphic>
      </p:graphicFrame>
      <p:grpSp>
        <p:nvGrpSpPr>
          <p:cNvPr id="16" name="组合 15" hidden="0"/>
          <p:cNvGrpSpPr/>
          <p:nvPr isPhoto="0" userDrawn="0"/>
        </p:nvGrpSpPr>
        <p:grpSpPr bwMode="auto">
          <a:xfrm flipH="1">
            <a:off x="11038114" y="6362700"/>
            <a:ext cx="533400" cy="127000"/>
            <a:chOff x="762000" y="6362700"/>
            <a:chExt cx="533400" cy="127000"/>
          </a:xfrm>
        </p:grpSpPr>
        <p:sp>
          <p:nvSpPr>
            <p:cNvPr id="17" name="椭圆 16" hidden="0"/>
            <p:cNvSpPr/>
            <p:nvPr isPhoto="0" userDrawn="0"/>
          </p:nvSpPr>
          <p:spPr bwMode="auto">
            <a:xfrm>
              <a:off x="762000" y="6362700"/>
              <a:ext cx="127000" cy="127000"/>
            </a:xfrm>
            <a:prstGeom prst="ellipse">
              <a:avLst/>
            </a:prstGeom>
            <a:solidFill>
              <a:srgbClr val="36A5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8" name="椭圆 17" hidden="0"/>
            <p:cNvSpPr/>
            <p:nvPr isPhoto="0" userDrawn="0"/>
          </p:nvSpPr>
          <p:spPr bwMode="auto">
            <a:xfrm>
              <a:off x="965200" y="6362700"/>
              <a:ext cx="127000" cy="127000"/>
            </a:xfrm>
            <a:prstGeom prst="ellipse">
              <a:avLst/>
            </a:prstGeom>
            <a:noFill/>
            <a:ln>
              <a:solidFill>
                <a:srgbClr val="36A5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9" name="椭圆 18" hidden="0"/>
            <p:cNvSpPr/>
            <p:nvPr isPhoto="0" userDrawn="0"/>
          </p:nvSpPr>
          <p:spPr bwMode="auto">
            <a:xfrm>
              <a:off x="1168400" y="6362700"/>
              <a:ext cx="127000" cy="127000"/>
            </a:xfrm>
            <a:prstGeom prst="ellipse">
              <a:avLst/>
            </a:prstGeom>
            <a:noFill/>
            <a:ln>
              <a:solidFill>
                <a:srgbClr val="36A5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矩形: 圆角 3" hidden="0"/>
          <p:cNvSpPr/>
          <p:nvPr isPhoto="0" userDrawn="0"/>
        </p:nvSpPr>
        <p:spPr bwMode="auto">
          <a:xfrm>
            <a:off x="2100339" y="902608"/>
            <a:ext cx="7588186" cy="5599792"/>
          </a:xfrm>
          <a:prstGeom prst="roundRect">
            <a:avLst>
              <a:gd name="adj" fmla="val 1296"/>
            </a:avLst>
          </a:prstGeom>
          <a:noFill/>
          <a:ln w="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pic>
        <p:nvPicPr>
          <p:cNvPr id="5" name="图片 1" descr="供应链相关架构图-第 11 页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2282006" y="298484"/>
            <a:ext cx="7224850" cy="5331664"/>
          </a:xfrm>
          <a:prstGeom prst="rect">
            <a:avLst/>
          </a:prstGeom>
        </p:spPr>
      </p:pic>
      <p:sp>
        <p:nvSpPr>
          <p:cNvPr id="6" name="文本框 2" hidden="0"/>
          <p:cNvSpPr>
            <a:spLocks noAdjustHandles="0" noChangeArrowheads="0"/>
          </p:cNvSpPr>
          <p:nvPr isPhoto="0" userDrawn="0"/>
        </p:nvSpPr>
        <p:spPr bwMode="auto">
          <a:xfrm>
            <a:off x="494847" y="175420"/>
            <a:ext cx="40944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defRPr>
            </a:lvl1pPr>
          </a:lstStyle>
          <a:p>
            <a:pPr>
              <a:defRPr/>
            </a:pPr>
            <a:r>
              <a:rPr lang="zh-CN"/>
              <a:t>一条黄瓜鱼的供应链旅程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图表 44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184926" y="1500669"/>
          <a:ext cx="4406441" cy="29376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图表 45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3892939" y="1484870"/>
          <a:ext cx="4406441" cy="29376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图表 46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7647383" y="1500851"/>
          <a:ext cx="4406441" cy="29376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文本框 47" hidden="0"/>
          <p:cNvSpPr>
            <a:spLocks noAdjustHandles="0" noChangeArrowheads="0"/>
          </p:cNvSpPr>
          <p:nvPr isPhoto="0" userDrawn="0"/>
        </p:nvSpPr>
        <p:spPr bwMode="auto">
          <a:xfrm>
            <a:off x="1685726" y="2497608"/>
            <a:ext cx="1404839" cy="912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5350" b="1">
                <a:solidFill>
                  <a:srgbClr val="404040"/>
                </a:solidFill>
                <a:latin typeface="微软雅黑"/>
                <a:ea typeface="微软雅黑"/>
                <a:cs typeface="Microsoft YaHei"/>
              </a:rPr>
              <a:t>70</a:t>
            </a:r>
            <a:r>
              <a:rPr lang="en-US" sz="2650" b="1">
                <a:solidFill>
                  <a:srgbClr val="404040"/>
                </a:solidFill>
                <a:latin typeface="微软雅黑"/>
                <a:ea typeface="微软雅黑"/>
                <a:cs typeface="Microsoft YaHei"/>
              </a:rPr>
              <a:t>%</a:t>
            </a:r>
            <a:endParaRPr lang="zh-CN" sz="2650" b="1">
              <a:solidFill>
                <a:srgbClr val="404040"/>
              </a:solidFill>
              <a:latin typeface="微软雅黑"/>
              <a:ea typeface="微软雅黑"/>
              <a:cs typeface="Microsoft YaHei"/>
            </a:endParaRPr>
          </a:p>
        </p:txBody>
      </p:sp>
      <p:sp>
        <p:nvSpPr>
          <p:cNvPr id="8" name="文本框 48" hidden="0"/>
          <p:cNvSpPr>
            <a:spLocks noAdjustHandles="0" noChangeArrowheads="0"/>
          </p:cNvSpPr>
          <p:nvPr isPhoto="0" userDrawn="0"/>
        </p:nvSpPr>
        <p:spPr bwMode="auto">
          <a:xfrm>
            <a:off x="5440351" y="2497608"/>
            <a:ext cx="1404839" cy="912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5350" b="1">
                <a:solidFill>
                  <a:srgbClr val="404040"/>
                </a:solidFill>
                <a:latin typeface="微软雅黑"/>
                <a:ea typeface="微软雅黑"/>
                <a:cs typeface="Microsoft YaHei"/>
              </a:rPr>
              <a:t>25</a:t>
            </a:r>
            <a:r>
              <a:rPr lang="en-US" sz="2650" b="1">
                <a:solidFill>
                  <a:srgbClr val="404040"/>
                </a:solidFill>
                <a:latin typeface="微软雅黑"/>
                <a:ea typeface="微软雅黑"/>
                <a:cs typeface="Microsoft YaHei"/>
              </a:rPr>
              <a:t>%</a:t>
            </a:r>
            <a:endParaRPr lang="zh-CN" sz="2650" b="1">
              <a:solidFill>
                <a:srgbClr val="404040"/>
              </a:solidFill>
              <a:latin typeface="微软雅黑"/>
              <a:ea typeface="微软雅黑"/>
              <a:cs typeface="Microsoft YaHei"/>
            </a:endParaRPr>
          </a:p>
        </p:txBody>
      </p:sp>
      <p:sp>
        <p:nvSpPr>
          <p:cNvPr id="9" name="文本框 49" hidden="0"/>
          <p:cNvSpPr>
            <a:spLocks noAdjustHandles="0" noChangeArrowheads="0"/>
          </p:cNvSpPr>
          <p:nvPr isPhoto="0" userDrawn="0"/>
        </p:nvSpPr>
        <p:spPr bwMode="auto">
          <a:xfrm>
            <a:off x="9156620" y="2497608"/>
            <a:ext cx="1404839" cy="912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5350" b="1">
                <a:solidFill>
                  <a:srgbClr val="404040"/>
                </a:solidFill>
                <a:latin typeface="微软雅黑"/>
                <a:ea typeface="微软雅黑"/>
                <a:cs typeface="Microsoft YaHei"/>
              </a:rPr>
              <a:t>5</a:t>
            </a:r>
            <a:r>
              <a:rPr lang="en-US" sz="2650" b="1">
                <a:solidFill>
                  <a:srgbClr val="404040"/>
                </a:solidFill>
                <a:latin typeface="微软雅黑"/>
                <a:ea typeface="微软雅黑"/>
                <a:cs typeface="Microsoft YaHei"/>
              </a:rPr>
              <a:t>%</a:t>
            </a:r>
            <a:endParaRPr lang="zh-CN" sz="2650" b="1">
              <a:solidFill>
                <a:srgbClr val="404040"/>
              </a:solidFill>
              <a:latin typeface="微软雅黑"/>
              <a:ea typeface="微软雅黑"/>
              <a:cs typeface="Microsoft YaHei"/>
            </a:endParaRPr>
          </a:p>
        </p:txBody>
      </p:sp>
      <p:sp>
        <p:nvSpPr>
          <p:cNvPr id="10" name="文本框 51" hidden="0"/>
          <p:cNvSpPr>
            <a:spLocks noAdjustHandles="0" noChangeArrowheads="0"/>
          </p:cNvSpPr>
          <p:nvPr isPhoto="0" userDrawn="0"/>
        </p:nvSpPr>
        <p:spPr bwMode="auto">
          <a:xfrm>
            <a:off x="1885444" y="4510868"/>
            <a:ext cx="1005403" cy="584775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pPr algn="ctr" defTabSz="913765">
              <a:defRPr/>
            </a:pPr>
            <a:r>
              <a:rPr lang="zh-CN" sz="3200" b="1">
                <a:solidFill>
                  <a:srgbClr val="262626"/>
                </a:solidFill>
                <a:latin typeface="微软雅黑"/>
                <a:ea typeface="微软雅黑"/>
                <a:cs typeface="Microsoft YaHei"/>
              </a:rPr>
              <a:t>采购中台</a:t>
            </a:r>
            <a:endParaRPr lang="zh-CN" sz="3200" b="1">
              <a:solidFill>
                <a:srgbClr val="262626"/>
              </a:solidFill>
              <a:latin typeface="微软雅黑"/>
              <a:ea typeface="微软雅黑"/>
              <a:cs typeface="Microsoft YaHei"/>
            </a:endParaRPr>
          </a:p>
        </p:txBody>
      </p:sp>
      <p:sp>
        <p:nvSpPr>
          <p:cNvPr id="11" name="文本框 53" hidden="0"/>
          <p:cNvSpPr>
            <a:spLocks noAdjustHandles="0" noChangeArrowheads="0"/>
          </p:cNvSpPr>
          <p:nvPr isPhoto="0" userDrawn="0"/>
        </p:nvSpPr>
        <p:spPr bwMode="auto">
          <a:xfrm>
            <a:off x="5436364" y="4510868"/>
            <a:ext cx="1319592" cy="584775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pPr algn="ctr" defTabSz="913765">
              <a:defRPr/>
            </a:pPr>
            <a:r>
              <a:rPr lang="en-US" sz="3200" b="1">
                <a:solidFill>
                  <a:srgbClr val="262626"/>
                </a:solidFill>
                <a:latin typeface="微软雅黑"/>
                <a:ea typeface="微软雅黑"/>
                <a:cs typeface="Microsoft YaHei"/>
              </a:rPr>
              <a:t>SAP</a:t>
            </a:r>
            <a:endParaRPr lang="en-US" sz="3200" b="1">
              <a:solidFill>
                <a:srgbClr val="262626"/>
              </a:solidFill>
              <a:latin typeface="微软雅黑"/>
              <a:ea typeface="微软雅黑"/>
              <a:cs typeface="Microsoft YaHei"/>
            </a:endParaRPr>
          </a:p>
        </p:txBody>
      </p:sp>
      <p:sp>
        <p:nvSpPr>
          <p:cNvPr id="12" name="文本框 55" hidden="0"/>
          <p:cNvSpPr>
            <a:spLocks noAdjustHandles="0" noChangeArrowheads="0"/>
          </p:cNvSpPr>
          <p:nvPr isPhoto="0" userDrawn="0"/>
        </p:nvSpPr>
        <p:spPr bwMode="auto">
          <a:xfrm>
            <a:off x="9089818" y="4510868"/>
            <a:ext cx="1521570" cy="584775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pPr algn="ctr" defTabSz="913765">
              <a:defRPr/>
            </a:pPr>
            <a:r>
              <a:rPr lang="en-US" sz="3200" b="1">
                <a:solidFill>
                  <a:srgbClr val="262626"/>
                </a:solidFill>
                <a:latin typeface="微软雅黑"/>
                <a:ea typeface="微软雅黑"/>
                <a:cs typeface="Microsoft YaHei"/>
              </a:rPr>
              <a:t>SMS</a:t>
            </a:r>
            <a:endParaRPr lang="en-US" sz="3200" b="1">
              <a:solidFill>
                <a:srgbClr val="262626"/>
              </a:solidFill>
              <a:latin typeface="微软雅黑"/>
              <a:ea typeface="微软雅黑"/>
              <a:cs typeface="Microsoft YaHei"/>
            </a:endParaRPr>
          </a:p>
        </p:txBody>
      </p:sp>
      <p:sp>
        <p:nvSpPr>
          <p:cNvPr id="13" name="文本框 16" hidden="0"/>
          <p:cNvSpPr>
            <a:spLocks noAdjustHandles="0" noChangeArrowheads="0"/>
          </p:cNvSpPr>
          <p:nvPr isPhoto="0" userDrawn="0"/>
        </p:nvSpPr>
        <p:spPr bwMode="auto">
          <a:xfrm>
            <a:off x="494847" y="175420"/>
            <a:ext cx="439575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defRPr>
            </a:lvl1pPr>
          </a:lstStyle>
          <a:p>
            <a:pPr>
              <a:defRPr/>
            </a:pPr>
            <a:r>
              <a:rPr lang="zh-CN"/>
              <a:t>采购订单系统介绍</a:t>
            </a:r>
            <a:r>
              <a:rPr lang="en-US"/>
              <a:t> </a:t>
            </a:r>
            <a:r>
              <a:rPr lang="zh-CN" sz="2400" b="0"/>
              <a:t>采购系统</a:t>
            </a:r>
            <a:endParaRPr lang="zh-CN" b="0"/>
          </a:p>
        </p:txBody>
      </p:sp>
      <p:sp>
        <p:nvSpPr>
          <p:cNvPr id="14" name="矩形 50" hidden="0"/>
          <p:cNvSpPr/>
          <p:nvPr isPhoto="0" userDrawn="0"/>
        </p:nvSpPr>
        <p:spPr bwMode="auto">
          <a:xfrm>
            <a:off x="1680210" y="5680710"/>
            <a:ext cx="1416050" cy="4616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sz="2400" b="1">
                <a:solidFill>
                  <a:schemeClr val="bg1"/>
                </a:solidFill>
                <a:latin typeface="微软雅黑"/>
                <a:ea typeface="微软雅黑"/>
              </a:rPr>
              <a:t>面向企业</a:t>
            </a:r>
            <a:endParaRPr lang="zh-CN" sz="2400" b="1">
              <a:solidFill>
                <a:schemeClr val="bg1"/>
              </a:solidFill>
              <a:latin typeface="微软雅黑"/>
              <a:ea typeface="微软雅黑"/>
            </a:endParaRPr>
          </a:p>
        </p:txBody>
      </p:sp>
      <p:sp>
        <p:nvSpPr>
          <p:cNvPr id="15" name="矩形 20" hidden="0"/>
          <p:cNvSpPr/>
          <p:nvPr isPhoto="0" userDrawn="0"/>
        </p:nvSpPr>
        <p:spPr bwMode="auto">
          <a:xfrm>
            <a:off x="5387975" y="5680710"/>
            <a:ext cx="1416050" cy="4616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sz="2400" b="1">
                <a:solidFill>
                  <a:schemeClr val="bg1"/>
                </a:solidFill>
                <a:latin typeface="微软雅黑"/>
                <a:ea typeface="微软雅黑"/>
              </a:rPr>
              <a:t>面向企业</a:t>
            </a:r>
            <a:endParaRPr lang="zh-CN" sz="2400" b="1">
              <a:solidFill>
                <a:schemeClr val="bg1"/>
              </a:solidFill>
              <a:latin typeface="微软雅黑"/>
              <a:ea typeface="微软雅黑"/>
            </a:endParaRPr>
          </a:p>
        </p:txBody>
      </p:sp>
      <p:sp>
        <p:nvSpPr>
          <p:cNvPr id="16" name="矩形 24" hidden="0"/>
          <p:cNvSpPr/>
          <p:nvPr isPhoto="0" userDrawn="0"/>
        </p:nvSpPr>
        <p:spPr bwMode="auto">
          <a:xfrm>
            <a:off x="9142730" y="5680710"/>
            <a:ext cx="1416050" cy="4616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sz="2400" b="1">
                <a:solidFill>
                  <a:schemeClr val="bg1"/>
                </a:solidFill>
                <a:latin typeface="微软雅黑"/>
                <a:ea typeface="微软雅黑"/>
              </a:rPr>
              <a:t>面向企业</a:t>
            </a:r>
            <a:endParaRPr lang="zh-CN" sz="2400" b="1">
              <a:solidFill>
                <a:schemeClr val="bg1"/>
              </a:solidFill>
              <a:latin typeface="微软雅黑"/>
              <a:ea typeface="微软雅黑"/>
            </a:endParaRPr>
          </a:p>
        </p:txBody>
      </p:sp>
      <p:sp>
        <p:nvSpPr>
          <p:cNvPr id="17" name="箭头: V 形 2" hidden="0"/>
          <p:cNvSpPr/>
          <p:nvPr isPhoto="0" userDrawn="0"/>
        </p:nvSpPr>
        <p:spPr bwMode="auto">
          <a:xfrm rot="5400000">
            <a:off x="2273846" y="5259388"/>
            <a:ext cx="228600" cy="228600"/>
          </a:xfrm>
          <a:prstGeom prst="chevron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tx1"/>
              </a:solidFill>
            </a:endParaRPr>
          </a:p>
        </p:txBody>
      </p:sp>
      <p:sp>
        <p:nvSpPr>
          <p:cNvPr id="18" name="箭头: V 形 25" hidden="0"/>
          <p:cNvSpPr/>
          <p:nvPr isPhoto="0" userDrawn="0"/>
        </p:nvSpPr>
        <p:spPr bwMode="auto">
          <a:xfrm rot="5400000">
            <a:off x="5981860" y="5259388"/>
            <a:ext cx="228600" cy="228600"/>
          </a:xfrm>
          <a:prstGeom prst="chevron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tx1"/>
              </a:solidFill>
            </a:endParaRPr>
          </a:p>
        </p:txBody>
      </p:sp>
      <p:sp>
        <p:nvSpPr>
          <p:cNvPr id="19" name="箭头: V 形 26" hidden="0"/>
          <p:cNvSpPr/>
          <p:nvPr isPhoto="0" userDrawn="0"/>
        </p:nvSpPr>
        <p:spPr bwMode="auto">
          <a:xfrm rot="5400000">
            <a:off x="9736303" y="5259388"/>
            <a:ext cx="228600" cy="228600"/>
          </a:xfrm>
          <a:prstGeom prst="chevron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tx1"/>
              </a:solidFill>
            </a:endParaRPr>
          </a:p>
        </p:txBody>
      </p:sp>
      <p:sp>
        <p:nvSpPr>
          <p:cNvPr id="20" name="矩形 3" hidden="0"/>
          <p:cNvSpPr/>
          <p:nvPr isPhoto="0" userDrawn="0"/>
        </p:nvSpPr>
        <p:spPr bwMode="auto">
          <a:xfrm>
            <a:off x="1147152" y="5575744"/>
            <a:ext cx="2480837" cy="89535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defRPr/>
            </a:pPr>
            <a:r>
              <a:rPr lang="zh-CN" sz="1350">
                <a:solidFill>
                  <a:srgbClr val="262626"/>
                </a:solidFill>
                <a:latin typeface="Microsoft YaHei"/>
                <a:ea typeface="Microsoft YaHei"/>
                <a:cs typeface="Microsoft YaHei"/>
              </a:rPr>
              <a:t>面向永辉内部平台运营、商行、品类、门店及财务的供应链运营管理后台。</a:t>
            </a:r>
            <a:endParaRPr lang="zh-CN" sz="1350">
              <a:solidFill>
                <a:srgbClr val="262626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21" name="矩形 52" hidden="0"/>
          <p:cNvSpPr/>
          <p:nvPr isPhoto="0" userDrawn="0"/>
        </p:nvSpPr>
        <p:spPr bwMode="auto">
          <a:xfrm>
            <a:off x="4999763" y="5597334"/>
            <a:ext cx="2480837" cy="62738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defRPr/>
            </a:pPr>
            <a:r>
              <a:rPr lang="zh-CN" sz="1350">
                <a:solidFill>
                  <a:srgbClr val="262626"/>
                </a:solidFill>
                <a:latin typeface="Microsoft YaHei"/>
                <a:ea typeface="Microsoft YaHei"/>
                <a:cs typeface="Microsoft YaHei"/>
              </a:rPr>
              <a:t>永辉集团 ERP，第三方采购系统</a:t>
            </a:r>
            <a:endParaRPr lang="zh-CN" sz="1350">
              <a:solidFill>
                <a:srgbClr val="262626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22" name="矩形 54" hidden="0"/>
          <p:cNvSpPr/>
          <p:nvPr isPhoto="0" userDrawn="0"/>
        </p:nvSpPr>
        <p:spPr bwMode="auto">
          <a:xfrm>
            <a:off x="8688544" y="5597334"/>
            <a:ext cx="2480837" cy="62738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30000"/>
              </a:lnSpc>
              <a:defRPr/>
            </a:pPr>
            <a:r>
              <a:rPr lang="zh-CN" sz="1350">
                <a:solidFill>
                  <a:srgbClr val="262626"/>
                </a:solidFill>
                <a:latin typeface="Microsoft YaHei"/>
                <a:ea typeface="Microsoft YaHei"/>
                <a:cs typeface="Microsoft YaHei"/>
              </a:rPr>
              <a:t>辉创供应链管理系统 ，主要是服务云创业态下门店</a:t>
            </a:r>
            <a:endParaRPr lang="zh-CN" sz="1350">
              <a:solidFill>
                <a:srgbClr val="262626"/>
              </a:solidFill>
              <a:latin typeface="Microsoft YaHei"/>
              <a:ea typeface="Microsoft YaHei"/>
              <a:cs typeface="Microsoft YaHe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矩形: 圆角 1" hidden="0"/>
          <p:cNvSpPr/>
          <p:nvPr isPhoto="0" userDrawn="0"/>
        </p:nvSpPr>
        <p:spPr bwMode="auto">
          <a:xfrm>
            <a:off x="958850" y="1140460"/>
            <a:ext cx="9476740" cy="5165725"/>
          </a:xfrm>
          <a:prstGeom prst="roundRect">
            <a:avLst>
              <a:gd name="adj" fmla="val 1139"/>
            </a:avLst>
          </a:prstGeom>
          <a:noFill/>
          <a:ln w="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5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494847" y="175420"/>
            <a:ext cx="378020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defRPr>
            </a:lvl1pPr>
          </a:lstStyle>
          <a:p>
            <a:pPr>
              <a:defRPr/>
            </a:pPr>
            <a:r>
              <a:rPr lang="zh-CN"/>
              <a:t>采购订单系统介绍</a:t>
            </a:r>
            <a:r>
              <a:rPr lang="en-US"/>
              <a:t> </a:t>
            </a:r>
            <a:r>
              <a:rPr lang="zh-CN" sz="2400" b="0"/>
              <a:t>功能</a:t>
            </a:r>
            <a:endParaRPr lang="zh-CN" b="0"/>
          </a:p>
        </p:txBody>
      </p:sp>
      <p:pic>
        <p:nvPicPr>
          <p:cNvPr id="6" name="图片 3" descr="供应链相关架构图-采购订单功能架构图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1005205" y="1204595"/>
            <a:ext cx="9384665" cy="5074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1" hidden="0"/>
          <p:cNvPicPr>
            <a:picLocks noChangeAspect="1"/>
          </p:cNvPicPr>
          <p:nvPr isPhoto="0" userDrawn="0"/>
        </p:nvPicPr>
        <p:blipFill>
          <a:blip r:embed="rId2"/>
          <a:srcRect l="0" t="0" r="0" b="1680"/>
          <a:stretch/>
        </p:blipFill>
        <p:spPr bwMode="auto">
          <a:xfrm>
            <a:off x="1091971" y="1392377"/>
            <a:ext cx="7307860" cy="4747364"/>
          </a:xfrm>
          <a:prstGeom prst="rect">
            <a:avLst/>
          </a:prstGeom>
        </p:spPr>
      </p:pic>
      <p:sp>
        <p:nvSpPr>
          <p:cNvPr id="5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9354909" y="2049961"/>
            <a:ext cx="18582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6A5DE"/>
              </a:buClr>
              <a:buFont typeface="Sagona ExtraLight"/>
              <a:buChar char="›"/>
              <a:defRPr/>
            </a:pPr>
            <a:r>
              <a:rPr lang="zh-CN"/>
              <a:t>销售预测驱动</a:t>
            </a:r>
            <a:endParaRPr lang="zh-CN"/>
          </a:p>
          <a:p>
            <a:pPr marL="285750" indent="-285750">
              <a:buClr>
                <a:srgbClr val="36A5DE"/>
              </a:buClr>
              <a:buFont typeface="Sagona ExtraLight"/>
              <a:buChar char="›"/>
              <a:defRPr/>
            </a:pPr>
            <a:r>
              <a:rPr lang="zh-CN"/>
              <a:t>囤货驱动</a:t>
            </a:r>
            <a:endParaRPr lang="zh-CN"/>
          </a:p>
          <a:p>
            <a:pPr marL="285750" indent="-285750">
              <a:buClr>
                <a:srgbClr val="36A5DE"/>
              </a:buClr>
              <a:buFont typeface="Sagona ExtraLight"/>
              <a:buChar char="›"/>
              <a:defRPr/>
            </a:pPr>
            <a:r>
              <a:rPr lang="zh-CN"/>
              <a:t>联营模式驱动</a:t>
            </a:r>
            <a:endParaRPr lang="zh-CN"/>
          </a:p>
        </p:txBody>
      </p:sp>
      <p:sp>
        <p:nvSpPr>
          <p:cNvPr id="6" name="文本框 9" hidden="0"/>
          <p:cNvSpPr>
            <a:spLocks noAdjustHandles="0" noChangeArrowheads="0"/>
          </p:cNvSpPr>
          <p:nvPr isPhoto="0" userDrawn="0"/>
        </p:nvSpPr>
        <p:spPr bwMode="auto">
          <a:xfrm>
            <a:off x="494847" y="175420"/>
            <a:ext cx="488467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defRPr>
            </a:lvl1pPr>
          </a:lstStyle>
          <a:p>
            <a:pPr>
              <a:defRPr/>
            </a:pPr>
            <a:r>
              <a:rPr lang="zh-CN"/>
              <a:t>采购订单系统介绍</a:t>
            </a:r>
            <a:r>
              <a:rPr lang="en-US"/>
              <a:t> </a:t>
            </a:r>
            <a:r>
              <a:rPr lang="en-US" sz="2400" b="0"/>
              <a:t>3</a:t>
            </a:r>
            <a:r>
              <a:rPr lang="zh-CN" sz="2400" b="0"/>
              <a:t>种订货模式</a:t>
            </a:r>
            <a:endParaRPr lang="zh-CN" b="0"/>
          </a:p>
        </p:txBody>
      </p:sp>
      <p:sp>
        <p:nvSpPr>
          <p:cNvPr id="7" name="文本框 10" hidden="0"/>
          <p:cNvSpPr>
            <a:spLocks noAdjustHandles="0" noChangeArrowheads="0"/>
          </p:cNvSpPr>
          <p:nvPr isPhoto="0" userDrawn="0"/>
        </p:nvSpPr>
        <p:spPr bwMode="auto">
          <a:xfrm>
            <a:off x="9341598" y="1589675"/>
            <a:ext cx="121058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sz="2000" b="1">
                <a:latin typeface="微软雅黑"/>
                <a:ea typeface="微软雅黑"/>
              </a:rPr>
              <a:t>订货模式</a:t>
            </a:r>
            <a:endParaRPr lang="zh-CN" sz="2000" b="1">
              <a:latin typeface="微软雅黑"/>
              <a:ea typeface="微软雅黑"/>
            </a:endParaRPr>
          </a:p>
        </p:txBody>
      </p:sp>
      <p:grpSp>
        <p:nvGrpSpPr>
          <p:cNvPr id="8" name="组合 11" hidden="0"/>
          <p:cNvGrpSpPr/>
          <p:nvPr isPhoto="0" userDrawn="0"/>
        </p:nvGrpSpPr>
        <p:grpSpPr bwMode="auto">
          <a:xfrm>
            <a:off x="8757036" y="1545625"/>
            <a:ext cx="490419" cy="490419"/>
            <a:chOff x="6294542" y="2421417"/>
            <a:chExt cx="1003066" cy="1003066"/>
          </a:xfrm>
        </p:grpSpPr>
        <p:sp>
          <p:nvSpPr>
            <p:cNvPr id="9" name="椭圆 12" hidden="0"/>
            <p:cNvSpPr/>
            <p:nvPr isPhoto="0" userDrawn="0"/>
          </p:nvSpPr>
          <p:spPr bwMode="auto">
            <a:xfrm>
              <a:off x="6294542" y="2421417"/>
              <a:ext cx="1003066" cy="1003066"/>
            </a:xfrm>
            <a:prstGeom prst="ellipse">
              <a:avLst/>
            </a:prstGeom>
            <a:noFill/>
            <a:ln w="7168" cap="flat" cmpd="sng" algn="ctr">
              <a:solidFill>
                <a:srgbClr val="36A5DE"/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>
              <a:noAutofit/>
            </a:bodyPr>
            <a:lstStyle/>
            <a:p>
              <a:pPr algn="ctr">
                <a:defRPr/>
              </a:pPr>
              <a:endParaRPr lang="zh-CN" sz="1200"/>
            </a:p>
          </p:txBody>
        </p:sp>
        <p:sp>
          <p:nvSpPr>
            <p:cNvPr id="10" name="文本框 13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6444857" y="2538230"/>
              <a:ext cx="702436" cy="769443"/>
            </a:xfrm>
            <a:prstGeom prst="rect">
              <a:avLst/>
            </a:prstGeom>
            <a:noFill/>
          </p:spPr>
          <p:txBody>
            <a:bodyPr wrap="none" lIns="0" rIns="0" anchor="ctr">
              <a:noAutofit/>
            </a:bodyPr>
            <a:lstStyle/>
            <a:p>
              <a:pPr algn="ctr">
                <a:defRPr/>
              </a:pPr>
              <a:r>
                <a:rPr lang="en-US" sz="2050">
                  <a:solidFill>
                    <a:srgbClr val="00B0F0"/>
                  </a:solidFill>
                  <a:latin typeface="Impact"/>
                </a:rPr>
                <a:t>01</a:t>
              </a:r>
              <a:endParaRPr lang="zh-CN" sz="2050">
                <a:solidFill>
                  <a:srgbClr val="00B0F0"/>
                </a:solidFill>
                <a:latin typeface="Impact"/>
              </a:endParaRPr>
            </a:p>
          </p:txBody>
        </p:sp>
      </p:grpSp>
      <p:sp>
        <p:nvSpPr>
          <p:cNvPr id="11" name="文本框 14" hidden="0"/>
          <p:cNvSpPr>
            <a:spLocks noAdjustHandles="0" noChangeArrowheads="0"/>
          </p:cNvSpPr>
          <p:nvPr isPhoto="0" userDrawn="0"/>
        </p:nvSpPr>
        <p:spPr bwMode="auto">
          <a:xfrm>
            <a:off x="9354909" y="3515904"/>
            <a:ext cx="9348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6A5DE"/>
              </a:buClr>
              <a:buFont typeface="Sagona ExtraLight"/>
              <a:buChar char="›"/>
              <a:defRPr/>
            </a:pPr>
            <a:r>
              <a:rPr lang="zh-CN"/>
              <a:t>直送</a:t>
            </a:r>
            <a:endParaRPr lang="zh-CN"/>
          </a:p>
          <a:p>
            <a:pPr marL="285750" indent="-285750">
              <a:buClr>
                <a:srgbClr val="36A5DE"/>
              </a:buClr>
              <a:buFont typeface="Sagona ExtraLight"/>
              <a:buChar char="›"/>
              <a:defRPr/>
            </a:pPr>
            <a:r>
              <a:rPr lang="zh-CN"/>
              <a:t>配送</a:t>
            </a:r>
            <a:endParaRPr lang="zh-CN"/>
          </a:p>
          <a:p>
            <a:pPr marL="285750" indent="-285750">
              <a:buClr>
                <a:srgbClr val="36A5DE"/>
              </a:buClr>
              <a:buFont typeface="Sagona ExtraLight"/>
              <a:buChar char="›"/>
              <a:defRPr/>
            </a:pPr>
            <a:r>
              <a:rPr lang="zh-CN"/>
              <a:t>直通</a:t>
            </a:r>
            <a:endParaRPr lang="zh-CN"/>
          </a:p>
        </p:txBody>
      </p:sp>
      <p:sp>
        <p:nvSpPr>
          <p:cNvPr id="12" name="文本框 15" hidden="0"/>
          <p:cNvSpPr>
            <a:spLocks noAdjustHandles="0" noChangeArrowheads="0"/>
          </p:cNvSpPr>
          <p:nvPr isPhoto="0" userDrawn="0"/>
        </p:nvSpPr>
        <p:spPr bwMode="auto">
          <a:xfrm>
            <a:off x="9341598" y="3055618"/>
            <a:ext cx="121058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sz="2000" b="1">
                <a:latin typeface="微软雅黑"/>
                <a:ea typeface="微软雅黑"/>
              </a:rPr>
              <a:t>物流模式</a:t>
            </a:r>
            <a:endParaRPr lang="zh-CN" sz="2000" b="1">
              <a:latin typeface="微软雅黑"/>
              <a:ea typeface="微软雅黑"/>
            </a:endParaRPr>
          </a:p>
        </p:txBody>
      </p:sp>
      <p:grpSp>
        <p:nvGrpSpPr>
          <p:cNvPr id="13" name="组合 16" hidden="0"/>
          <p:cNvGrpSpPr/>
          <p:nvPr isPhoto="0" userDrawn="0"/>
        </p:nvGrpSpPr>
        <p:grpSpPr bwMode="auto">
          <a:xfrm>
            <a:off x="8757036" y="3011568"/>
            <a:ext cx="490419" cy="490419"/>
            <a:chOff x="6294542" y="2421417"/>
            <a:chExt cx="1003066" cy="1003066"/>
          </a:xfrm>
        </p:grpSpPr>
        <p:sp>
          <p:nvSpPr>
            <p:cNvPr id="14" name="椭圆 17" hidden="0"/>
            <p:cNvSpPr/>
            <p:nvPr isPhoto="0" userDrawn="0"/>
          </p:nvSpPr>
          <p:spPr bwMode="auto">
            <a:xfrm>
              <a:off x="6294542" y="2421417"/>
              <a:ext cx="1003066" cy="1003066"/>
            </a:xfrm>
            <a:prstGeom prst="ellipse">
              <a:avLst/>
            </a:prstGeom>
            <a:noFill/>
            <a:ln w="7168" cap="flat" cmpd="sng" algn="ctr">
              <a:solidFill>
                <a:srgbClr val="36A5DE"/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>
              <a:noAutofit/>
            </a:bodyPr>
            <a:lstStyle/>
            <a:p>
              <a:pPr algn="ctr">
                <a:defRPr/>
              </a:pPr>
              <a:endParaRPr lang="zh-CN" sz="1200"/>
            </a:p>
          </p:txBody>
        </p:sp>
        <p:sp>
          <p:nvSpPr>
            <p:cNvPr id="15" name="文本框 18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6444857" y="2538230"/>
              <a:ext cx="702436" cy="769443"/>
            </a:xfrm>
            <a:prstGeom prst="rect">
              <a:avLst/>
            </a:prstGeom>
            <a:noFill/>
          </p:spPr>
          <p:txBody>
            <a:bodyPr wrap="none" lIns="0" rIns="0" anchor="ctr">
              <a:noAutofit/>
            </a:bodyPr>
            <a:lstStyle/>
            <a:p>
              <a:pPr algn="ctr">
                <a:defRPr/>
              </a:pPr>
              <a:r>
                <a:rPr lang="en-US" sz="2050">
                  <a:solidFill>
                    <a:srgbClr val="00B0F0"/>
                  </a:solidFill>
                  <a:latin typeface="Impact"/>
                </a:rPr>
                <a:t>02</a:t>
              </a:r>
              <a:endParaRPr lang="zh-CN" sz="2050">
                <a:solidFill>
                  <a:srgbClr val="00B0F0"/>
                </a:solidFill>
                <a:latin typeface="Impact"/>
              </a:endParaRPr>
            </a:p>
          </p:txBody>
        </p:sp>
      </p:grpSp>
      <p:sp>
        <p:nvSpPr>
          <p:cNvPr id="16" name="文本框 19" hidden="0"/>
          <p:cNvSpPr>
            <a:spLocks noAdjustHandles="0" noChangeArrowheads="0"/>
          </p:cNvSpPr>
          <p:nvPr isPhoto="0" userDrawn="0"/>
        </p:nvSpPr>
        <p:spPr bwMode="auto">
          <a:xfrm>
            <a:off x="9354909" y="4996361"/>
            <a:ext cx="1396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36A5DE"/>
              </a:buClr>
              <a:buFont typeface="Sagona ExtraLight"/>
              <a:buChar char="›"/>
              <a:defRPr/>
            </a:pPr>
            <a:r>
              <a:rPr lang="zh-CN"/>
              <a:t>地区结算</a:t>
            </a:r>
            <a:endParaRPr lang="zh-CN"/>
          </a:p>
          <a:p>
            <a:pPr marL="285750" indent="-285750">
              <a:buClr>
                <a:srgbClr val="36A5DE"/>
              </a:buClr>
              <a:buFont typeface="Sagona ExtraLight"/>
              <a:buChar char="›"/>
              <a:defRPr/>
            </a:pPr>
            <a:r>
              <a:rPr lang="zh-CN"/>
              <a:t>大区结算</a:t>
            </a:r>
            <a:endParaRPr lang="zh-CN"/>
          </a:p>
          <a:p>
            <a:pPr marL="285750" indent="-285750">
              <a:buClr>
                <a:srgbClr val="36A5DE"/>
              </a:buClr>
              <a:buFont typeface="Sagona ExtraLight"/>
              <a:buChar char="›"/>
              <a:defRPr/>
            </a:pPr>
            <a:r>
              <a:rPr lang="zh-CN"/>
              <a:t>全国结算</a:t>
            </a:r>
            <a:endParaRPr lang="zh-CN"/>
          </a:p>
        </p:txBody>
      </p:sp>
      <p:sp>
        <p:nvSpPr>
          <p:cNvPr id="17" name="文本框 20" hidden="0"/>
          <p:cNvSpPr>
            <a:spLocks noAdjustHandles="0" noChangeArrowheads="0"/>
          </p:cNvSpPr>
          <p:nvPr isPhoto="0" userDrawn="0"/>
        </p:nvSpPr>
        <p:spPr bwMode="auto">
          <a:xfrm>
            <a:off x="9341598" y="4536075"/>
            <a:ext cx="121058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sz="2000" b="1">
                <a:latin typeface="微软雅黑"/>
                <a:ea typeface="微软雅黑"/>
              </a:rPr>
              <a:t>结算方式</a:t>
            </a:r>
            <a:endParaRPr lang="zh-CN" sz="2000" b="1">
              <a:latin typeface="微软雅黑"/>
              <a:ea typeface="微软雅黑"/>
            </a:endParaRPr>
          </a:p>
        </p:txBody>
      </p:sp>
      <p:grpSp>
        <p:nvGrpSpPr>
          <p:cNvPr id="18" name="组合 21" hidden="0"/>
          <p:cNvGrpSpPr/>
          <p:nvPr isPhoto="0" userDrawn="0"/>
        </p:nvGrpSpPr>
        <p:grpSpPr bwMode="auto">
          <a:xfrm>
            <a:off x="8757036" y="4492025"/>
            <a:ext cx="490419" cy="490419"/>
            <a:chOff x="6294542" y="2421417"/>
            <a:chExt cx="1003066" cy="1003066"/>
          </a:xfrm>
        </p:grpSpPr>
        <p:sp>
          <p:nvSpPr>
            <p:cNvPr id="19" name="椭圆 22" hidden="0"/>
            <p:cNvSpPr/>
            <p:nvPr isPhoto="0" userDrawn="0"/>
          </p:nvSpPr>
          <p:spPr bwMode="auto">
            <a:xfrm>
              <a:off x="6294542" y="2421417"/>
              <a:ext cx="1003066" cy="1003066"/>
            </a:xfrm>
            <a:prstGeom prst="ellipse">
              <a:avLst/>
            </a:prstGeom>
            <a:noFill/>
            <a:ln w="7168" cap="flat" cmpd="sng" algn="ctr">
              <a:solidFill>
                <a:srgbClr val="36A5DE"/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>
              <a:noAutofit/>
            </a:bodyPr>
            <a:lstStyle/>
            <a:p>
              <a:pPr algn="ctr">
                <a:defRPr/>
              </a:pPr>
              <a:endParaRPr lang="zh-CN" sz="1200"/>
            </a:p>
          </p:txBody>
        </p:sp>
        <p:sp>
          <p:nvSpPr>
            <p:cNvPr id="20" name="文本框 23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6444857" y="2538230"/>
              <a:ext cx="702436" cy="769443"/>
            </a:xfrm>
            <a:prstGeom prst="rect">
              <a:avLst/>
            </a:prstGeom>
            <a:noFill/>
          </p:spPr>
          <p:txBody>
            <a:bodyPr wrap="none" lIns="0" rIns="0" anchor="ctr">
              <a:noAutofit/>
            </a:bodyPr>
            <a:lstStyle/>
            <a:p>
              <a:pPr algn="ctr">
                <a:defRPr/>
              </a:pPr>
              <a:r>
                <a:rPr lang="en-US" sz="2050">
                  <a:solidFill>
                    <a:srgbClr val="00B0F0"/>
                  </a:solidFill>
                  <a:latin typeface="Impact"/>
                </a:rPr>
                <a:t>03</a:t>
              </a:r>
              <a:endParaRPr lang="zh-CN" sz="2050">
                <a:solidFill>
                  <a:srgbClr val="00B0F0"/>
                </a:solidFill>
                <a:latin typeface="Impac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1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1566907" y="1547862"/>
            <a:ext cx="9173664" cy="4743808"/>
          </a:xfrm>
          <a:prstGeom prst="rect">
            <a:avLst/>
          </a:prstGeom>
        </p:spPr>
      </p:pic>
      <p:sp>
        <p:nvSpPr>
          <p:cNvPr id="5" name="矩形: 圆角 2" hidden="0"/>
          <p:cNvSpPr/>
          <p:nvPr isPhoto="0" userDrawn="0"/>
        </p:nvSpPr>
        <p:spPr bwMode="auto">
          <a:xfrm>
            <a:off x="1383940" y="1438733"/>
            <a:ext cx="9539600" cy="4933038"/>
          </a:xfrm>
          <a:prstGeom prst="roundRect">
            <a:avLst>
              <a:gd name="adj" fmla="val 2648"/>
            </a:avLst>
          </a:prstGeom>
          <a:noFill/>
          <a:ln w="0" cap="flat" cmpd="sng" algn="ctr">
            <a:solidFill>
              <a:srgbClr val="36A5DE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6" name="文本框 3" hidden="0"/>
          <p:cNvSpPr>
            <a:spLocks noAdjustHandles="0" noChangeArrowheads="0"/>
          </p:cNvSpPr>
          <p:nvPr isPhoto="0" userDrawn="0"/>
        </p:nvSpPr>
        <p:spPr bwMode="auto">
          <a:xfrm>
            <a:off x="494847" y="175420"/>
            <a:ext cx="439575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defRPr>
            </a:lvl1pPr>
          </a:lstStyle>
          <a:p>
            <a:pPr>
              <a:defRPr/>
            </a:pPr>
            <a:r>
              <a:rPr lang="zh-CN"/>
              <a:t>采购订单系统介绍</a:t>
            </a:r>
            <a:r>
              <a:rPr lang="en-US"/>
              <a:t> </a:t>
            </a:r>
            <a:r>
              <a:rPr lang="zh-CN" sz="2400" b="0"/>
              <a:t>补货场景</a:t>
            </a:r>
            <a:endParaRPr lang="zh-CN" b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矩形: 圆角 2" hidden="0"/>
          <p:cNvSpPr/>
          <p:nvPr isPhoto="0" userDrawn="0"/>
        </p:nvSpPr>
        <p:spPr bwMode="auto">
          <a:xfrm>
            <a:off x="1417614" y="1320800"/>
            <a:ext cx="9356138" cy="4934858"/>
          </a:xfrm>
          <a:prstGeom prst="roundRect">
            <a:avLst>
              <a:gd name="adj" fmla="val 1471"/>
            </a:avLst>
          </a:prstGeom>
          <a:noFill/>
          <a:ln w="12700" cap="flat" cmpd="sng" algn="ctr">
            <a:solidFill>
              <a:srgbClr val="36A5DE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5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494847" y="175420"/>
            <a:ext cx="375856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/>
                <a:ea typeface="微软雅黑"/>
              </a:defRPr>
            </a:lvl1pPr>
          </a:lstStyle>
          <a:p>
            <a:pPr>
              <a:defRPr/>
            </a:pPr>
            <a:r>
              <a:rPr lang="zh-CN"/>
              <a:t>采购订单系统介绍</a:t>
            </a:r>
            <a:r>
              <a:rPr lang="en-US"/>
              <a:t> </a:t>
            </a:r>
            <a:r>
              <a:rPr lang="zh-CN" sz="2400" b="0"/>
              <a:t>订单</a:t>
            </a:r>
            <a:endParaRPr lang="zh-CN" b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9" hidden="0"/>
          <p:cNvSpPr>
            <a:spLocks noAdjustHandles="0" noChangeArrowheads="0"/>
          </p:cNvSpPr>
          <p:nvPr isPhoto="0" userDrawn="0"/>
        </p:nvSpPr>
        <p:spPr bwMode="auto">
          <a:xfrm>
            <a:off x="7527313" y="2097676"/>
            <a:ext cx="2621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sz="2400">
                <a:latin typeface="微软雅黑"/>
                <a:ea typeface="微软雅黑"/>
                <a:cs typeface="微软雅黑"/>
              </a:defRPr>
            </a:lvl1pPr>
          </a:lstStyle>
          <a:p>
            <a:pPr>
              <a:defRPr/>
            </a:pPr>
            <a:r>
              <a:rPr lang="zh-CN"/>
              <a:t>采购订单系统介绍</a:t>
            </a:r>
            <a:endParaRPr lang="zh-CN"/>
          </a:p>
        </p:txBody>
      </p:sp>
      <p:sp>
        <p:nvSpPr>
          <p:cNvPr id="6" name="椭圆 2" hidden="0"/>
          <p:cNvSpPr/>
          <p:nvPr isPhoto="0" userDrawn="0"/>
        </p:nvSpPr>
        <p:spPr bwMode="auto">
          <a:xfrm>
            <a:off x="6405214" y="1893460"/>
            <a:ext cx="868808" cy="868808"/>
          </a:xfrm>
          <a:prstGeom prst="ellipse">
            <a:avLst/>
          </a:prstGeom>
          <a:noFill/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>
            <a:noAutofit/>
          </a:bodyPr>
          <a:lstStyle/>
          <a:p>
            <a:pPr algn="ctr">
              <a:defRPr/>
            </a:pPr>
            <a:endParaRPr lang="zh-CN" sz="1200"/>
          </a:p>
        </p:txBody>
      </p:sp>
      <p:sp>
        <p:nvSpPr>
          <p:cNvPr id="7" name="文本框 11" hidden="0"/>
          <p:cNvSpPr>
            <a:spLocks noAdjustHandles="0" noChangeArrowheads="0"/>
          </p:cNvSpPr>
          <p:nvPr isPhoto="0" userDrawn="0"/>
        </p:nvSpPr>
        <p:spPr bwMode="auto">
          <a:xfrm>
            <a:off x="6535410" y="1994637"/>
            <a:ext cx="608417" cy="666453"/>
          </a:xfrm>
          <a:prstGeom prst="rect">
            <a:avLst/>
          </a:prstGeom>
          <a:noFill/>
        </p:spPr>
        <p:txBody>
          <a:bodyPr wrap="none" lIns="0" rIns="0" anchor="ctr">
            <a:noAutofit/>
          </a:bodyPr>
          <a:lstStyle>
            <a:lvl1pPr algn="ctr">
              <a:defRPr sz="3600">
                <a:solidFill>
                  <a:schemeClr val="tx1">
                    <a:lumMod val="50000"/>
                    <a:lumOff val="50000"/>
                  </a:schemeClr>
                </a:solidFill>
                <a:latin typeface="Impact"/>
              </a:defRPr>
            </a:lvl1pPr>
          </a:lstStyle>
          <a:p>
            <a:pPr>
              <a:defRPr/>
            </a:pPr>
            <a:r>
              <a:rPr lang="en-US"/>
              <a:t>01</a:t>
            </a:r>
            <a:endParaRPr lang="zh-CN"/>
          </a:p>
        </p:txBody>
      </p:sp>
      <p:sp>
        <p:nvSpPr>
          <p:cNvPr id="8" name="文本框 13" hidden="0"/>
          <p:cNvSpPr>
            <a:spLocks noAdjustHandles="0" noChangeArrowheads="0"/>
          </p:cNvSpPr>
          <p:nvPr isPhoto="0" userDrawn="0"/>
        </p:nvSpPr>
        <p:spPr bwMode="auto">
          <a:xfrm>
            <a:off x="7527313" y="3303523"/>
            <a:ext cx="2585720" cy="4603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sz="2400" b="1">
                <a:latin typeface="微软雅黑"/>
                <a:ea typeface="微软雅黑"/>
              </a:defRPr>
            </a:lvl1pPr>
          </a:lstStyle>
          <a:p>
            <a:pPr>
              <a:defRPr/>
            </a:pPr>
            <a:r>
              <a:rPr lang="zh-CN"/>
              <a:t>架构 </a:t>
            </a:r>
            <a:r>
              <a:rPr lang="en-US"/>
              <a:t>&amp; </a:t>
            </a:r>
            <a:r>
              <a:rPr lang="zh-CN"/>
              <a:t>核心链路</a:t>
            </a:r>
            <a:r>
              <a:rPr lang="en-US"/>
              <a:t> </a:t>
            </a:r>
            <a:endParaRPr lang="en-US"/>
          </a:p>
        </p:txBody>
      </p:sp>
      <p:sp>
        <p:nvSpPr>
          <p:cNvPr id="9" name="椭圆 3" hidden="0"/>
          <p:cNvSpPr/>
          <p:nvPr isPhoto="0" userDrawn="0"/>
        </p:nvSpPr>
        <p:spPr bwMode="auto">
          <a:xfrm>
            <a:off x="6405214" y="3099307"/>
            <a:ext cx="868808" cy="868808"/>
          </a:xfrm>
          <a:prstGeom prst="ellipse">
            <a:avLst/>
          </a:prstGeom>
          <a:noFill/>
          <a:ln w="12700" cap="flat" cmpd="sng" algn="ctr">
            <a:solidFill>
              <a:srgbClr val="36A5DE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>
            <a:noAutofit/>
          </a:bodyPr>
          <a:lstStyle/>
          <a:p>
            <a:pPr algn="ctr">
              <a:defRPr/>
            </a:pPr>
            <a:endParaRPr lang="zh-CN" sz="1200"/>
          </a:p>
        </p:txBody>
      </p:sp>
      <p:sp>
        <p:nvSpPr>
          <p:cNvPr id="10" name="文本框 14" hidden="0"/>
          <p:cNvSpPr>
            <a:spLocks noAdjustHandles="0" noChangeArrowheads="0"/>
          </p:cNvSpPr>
          <p:nvPr isPhoto="0" userDrawn="0"/>
        </p:nvSpPr>
        <p:spPr bwMode="auto">
          <a:xfrm>
            <a:off x="6505559" y="3200484"/>
            <a:ext cx="668120" cy="666453"/>
          </a:xfrm>
          <a:prstGeom prst="rect">
            <a:avLst/>
          </a:prstGeom>
          <a:noFill/>
        </p:spPr>
        <p:txBody>
          <a:bodyPr wrap="none" lIns="0" rIns="0" anchor="ctr">
            <a:noAutofit/>
          </a:bodyPr>
          <a:lstStyle/>
          <a:p>
            <a:pPr algn="ctr">
              <a:defRPr/>
            </a:pPr>
            <a:r>
              <a:rPr lang="en-US" sz="3600">
                <a:solidFill>
                  <a:srgbClr val="36A5DE"/>
                </a:solidFill>
                <a:latin typeface="Impact"/>
              </a:rPr>
              <a:t>02</a:t>
            </a:r>
            <a:endParaRPr lang="zh-CN" sz="3600">
              <a:solidFill>
                <a:srgbClr val="36A5DE"/>
              </a:solidFill>
              <a:latin typeface="Impact"/>
            </a:endParaRPr>
          </a:p>
        </p:txBody>
      </p:sp>
      <p:sp>
        <p:nvSpPr>
          <p:cNvPr id="11" name="椭圆 5" hidden="0"/>
          <p:cNvSpPr/>
          <p:nvPr isPhoto="0" userDrawn="0"/>
        </p:nvSpPr>
        <p:spPr bwMode="auto">
          <a:xfrm>
            <a:off x="6405214" y="4414392"/>
            <a:ext cx="868808" cy="868808"/>
          </a:xfrm>
          <a:prstGeom prst="ellipse">
            <a:avLst/>
          </a:prstGeom>
          <a:noFill/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>
            <a:noAutofit/>
          </a:bodyPr>
          <a:lstStyle/>
          <a:p>
            <a:pPr algn="ctr">
              <a:defRPr/>
            </a:pPr>
            <a:endParaRPr lang="zh-CN" sz="1200"/>
          </a:p>
        </p:txBody>
      </p:sp>
      <p:sp>
        <p:nvSpPr>
          <p:cNvPr id="12" name="文本框 1" hidden="0"/>
          <p:cNvSpPr>
            <a:spLocks noAdjustHandles="0" noChangeArrowheads="0"/>
          </p:cNvSpPr>
          <p:nvPr isPhoto="0" userDrawn="0"/>
        </p:nvSpPr>
        <p:spPr bwMode="auto">
          <a:xfrm>
            <a:off x="6498616" y="4515569"/>
            <a:ext cx="682004" cy="666453"/>
          </a:xfrm>
          <a:prstGeom prst="rect">
            <a:avLst/>
          </a:prstGeom>
          <a:noFill/>
        </p:spPr>
        <p:txBody>
          <a:bodyPr wrap="none" lIns="0" rIns="0" anchor="ctr">
            <a:noAutofit/>
          </a:bodyPr>
          <a:lstStyle/>
          <a:p>
            <a:pPr algn="ctr">
              <a:defRPr/>
            </a:pPr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  <a:latin typeface="Impact"/>
              </a:rPr>
              <a:t>03</a:t>
            </a:r>
            <a:endParaRPr lang="zh-CN" sz="3600">
              <a:solidFill>
                <a:schemeClr val="tx1">
                  <a:lumMod val="50000"/>
                  <a:lumOff val="50000"/>
                </a:schemeClr>
              </a:solidFill>
              <a:latin typeface="Impact"/>
            </a:endParaRPr>
          </a:p>
        </p:txBody>
      </p:sp>
      <p:sp>
        <p:nvSpPr>
          <p:cNvPr id="13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7527313" y="4617963"/>
            <a:ext cx="2481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sz="2400">
                <a:latin typeface="微软雅黑"/>
                <a:ea typeface="微软雅黑"/>
                <a:cs typeface="微软雅黑"/>
              </a:rPr>
              <a:t>面临问题 </a:t>
            </a:r>
            <a:r>
              <a:rPr lang="en-US" sz="2400">
                <a:latin typeface="微软雅黑"/>
                <a:ea typeface="微软雅黑"/>
                <a:cs typeface="微软雅黑"/>
              </a:rPr>
              <a:t>&amp; </a:t>
            </a:r>
            <a:r>
              <a:rPr lang="zh-CN" sz="2400">
                <a:latin typeface="微软雅黑"/>
                <a:ea typeface="微软雅黑"/>
                <a:cs typeface="微软雅黑"/>
              </a:rPr>
              <a:t>规划</a:t>
            </a:r>
            <a:endParaRPr lang="zh-CN" sz="2400">
              <a:latin typeface="微软雅黑"/>
              <a:ea typeface="微软雅黑"/>
            </a:endParaRPr>
          </a:p>
        </p:txBody>
      </p:sp>
      <p:graphicFrame>
        <p:nvGraphicFramePr>
          <p:cNvPr id="0" name=""/>
          <p:cNvGraphicFramePr>
            <a:graphicFrameLocks xmlns:a="http://schemas.openxmlformats.org/drawingml/2006/main"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10109200" y="273162"/>
          <a:ext cx="1841500" cy="722265"/>
        </p:xfrm>
        <a:graphic>
          <a:graphicData uri="http://schemas.openxmlformats.org/presentationml/2006/ole">
            <p:oleObj name="oleObj" r:id="rId4" imgW="3181350" imgH="1247775" progId="Photoshop.Image.13">
              <p:embed/>
              <p:pic>
                <p:nvPicPr>
                  <p:cNvPr id="14" name="" hidden="0"/>
                  <p:cNvPicPr/>
                  <p:nvPr isPhoto="0" userDrawn="0"/>
                </p:nvPicPr>
                <p:blipFill>
                  <a:blip r:embed="rId3"/>
                  <a:stretch/>
                </p:blipFill>
                <p:spPr bwMode="auto">
                  <a:xfrm>
                    <a:off x="10109200" y="273162"/>
                    <a:ext cx="1841500" cy="722265"/>
                  </a:xfrm>
                  <a:prstGeom prst="rect">
                    <a:avLst/>
                  </a:prstGeom>
                </p:spPr>
              </p:pic>
            </p:oleObj>
          </a:graphicData>
        </a:graphic>
      </p:graphicFrame>
      <p:grpSp>
        <p:nvGrpSpPr>
          <p:cNvPr id="15" name="组合 15" hidden="0"/>
          <p:cNvGrpSpPr/>
          <p:nvPr isPhoto="0" userDrawn="0"/>
        </p:nvGrpSpPr>
        <p:grpSpPr bwMode="auto">
          <a:xfrm flipH="1">
            <a:off x="11038114" y="6362700"/>
            <a:ext cx="533400" cy="127000"/>
            <a:chOff x="762000" y="6362700"/>
            <a:chExt cx="533400" cy="127000"/>
          </a:xfrm>
        </p:grpSpPr>
        <p:sp>
          <p:nvSpPr>
            <p:cNvPr id="16" name="椭圆 16" hidden="0"/>
            <p:cNvSpPr/>
            <p:nvPr isPhoto="0" userDrawn="0"/>
          </p:nvSpPr>
          <p:spPr bwMode="auto">
            <a:xfrm>
              <a:off x="762000" y="6362700"/>
              <a:ext cx="127000" cy="127000"/>
            </a:xfrm>
            <a:prstGeom prst="ellipse">
              <a:avLst/>
            </a:prstGeom>
            <a:solidFill>
              <a:srgbClr val="36A5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7" name="椭圆 17" hidden="0"/>
            <p:cNvSpPr/>
            <p:nvPr isPhoto="0" userDrawn="0"/>
          </p:nvSpPr>
          <p:spPr bwMode="auto">
            <a:xfrm>
              <a:off x="965200" y="6362700"/>
              <a:ext cx="127000" cy="127000"/>
            </a:xfrm>
            <a:prstGeom prst="ellipse">
              <a:avLst/>
            </a:prstGeom>
            <a:noFill/>
            <a:ln>
              <a:solidFill>
                <a:srgbClr val="36A5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8" name="椭圆 18" hidden="0"/>
            <p:cNvSpPr/>
            <p:nvPr isPhoto="0" userDrawn="0"/>
          </p:nvSpPr>
          <p:spPr bwMode="auto">
            <a:xfrm>
              <a:off x="1168400" y="6362700"/>
              <a:ext cx="127000" cy="127000"/>
            </a:xfrm>
            <a:prstGeom prst="ellipse">
              <a:avLst/>
            </a:prstGeom>
            <a:noFill/>
            <a:ln>
              <a:solidFill>
                <a:srgbClr val="36A5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1_Office 主题​​">
  <a:themeElements>
    <a:clrScheme name="3">
      <a:dk1>
        <a:srgbClr val="000000"/>
      </a:dk1>
      <a:lt1>
        <a:srgbClr val="FFFFFF"/>
      </a:lt1>
      <a:dk2>
        <a:srgbClr val="323F4F"/>
      </a:dk2>
      <a:lt2>
        <a:srgbClr val="E7E6E6"/>
      </a:lt2>
      <a:accent1>
        <a:srgbClr val="376BAB"/>
      </a:accent1>
      <a:accent2>
        <a:srgbClr val="54565C"/>
      </a:accent2>
      <a:accent3>
        <a:srgbClr val="A1A2A5"/>
      </a:accent3>
      <a:accent4>
        <a:srgbClr val="376BAB"/>
      </a:accent4>
      <a:accent5>
        <a:srgbClr val="628BDC"/>
      </a:accent5>
      <a:accent6>
        <a:srgbClr val="376BAB"/>
      </a:accent6>
      <a:hlink>
        <a:srgbClr val="85C0FB"/>
      </a:hlink>
      <a:folHlink>
        <a:srgbClr val="70A2DE"/>
      </a:folHlink>
    </a:clrScheme>
    <a:fontScheme name="自定义 9">
      <a:majorFont>
        <a:latin typeface="Arial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ONLYOFFICE/5.2.8.24</Application>
  <PresentationFormat>On-screen Show (4:3)</PresentationFormat>
  <Paragraphs>0</Paragraphs>
  <Slides>15</Slides>
  <Notes>15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/>
  <cp:lastModifiedBy/>
</cp:coreProperties>
</file>